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4.png" ContentType="image/png"/>
  <Override PartName="/ppt/media/image5.png" ContentType="image/png"/>
  <Override PartName="/ppt/media/image1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28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8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8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8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8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894176D-55CA-497D-86CB-D60575C7598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380880" y="685800"/>
            <a:ext cx="6095520" cy="3428640"/>
          </a:xfrm>
          <a:prstGeom prst="rect">
            <a:avLst/>
          </a:prstGeom>
        </p:spPr>
      </p:sp>
      <p:sp>
        <p:nvSpPr>
          <p:cNvPr id="421"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Bef>
                <a:spcPts val="1800"/>
              </a:spcBef>
              <a:tabLst>
                <a:tab algn="l" pos="0"/>
              </a:tabLst>
            </a:pPr>
            <a:r>
              <a:rPr b="0" lang="es-AR" sz="1800" spc="-1" strike="noStrike">
                <a:solidFill>
                  <a:srgbClr val="000000"/>
                </a:solidFill>
                <a:latin typeface="Anton"/>
                <a:ea typeface="Anton"/>
              </a:rPr>
              <a:t>Itálica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La propiedad que nos permite elegir </a:t>
            </a:r>
            <a:r>
              <a:rPr b="1" lang="es-AR" sz="1200" spc="-1" strike="noStrike">
                <a:solidFill>
                  <a:srgbClr val="000000"/>
                </a:solidFill>
                <a:latin typeface="Didact Gothic"/>
                <a:ea typeface="Didact Gothic"/>
              </a:rPr>
              <a:t>si queremos mostrar nuestro texto en itálica</a:t>
            </a:r>
            <a:r>
              <a:rPr b="0" lang="es-AR" sz="1200" spc="-1" strike="noStrike">
                <a:solidFill>
                  <a:srgbClr val="000000"/>
                </a:solidFill>
                <a:latin typeface="Didact Gothic"/>
                <a:ea typeface="Didact Gothic"/>
              </a:rPr>
              <a:t>, se llama font-style. Funciona de la misma manera que la etiqueta que vimos en HTML.</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Se escribe de la siguiente manera: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Negrita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Si queremos mostrar </a:t>
            </a:r>
            <a:r>
              <a:rPr b="1" lang="es-AR" sz="1200" spc="-1" strike="noStrike">
                <a:solidFill>
                  <a:srgbClr val="000000"/>
                </a:solidFill>
                <a:latin typeface="Didact Gothic"/>
                <a:ea typeface="Didact Gothic"/>
              </a:rPr>
              <a:t>nuestro texto en negrita</a:t>
            </a:r>
            <a:r>
              <a:rPr b="0" lang="es-AR" sz="1200" spc="-1" strike="noStrike">
                <a:solidFill>
                  <a:srgbClr val="000000"/>
                </a:solidFill>
                <a:latin typeface="Didact Gothic"/>
                <a:ea typeface="Didact Gothic"/>
              </a:rPr>
              <a:t>, la propiedad que vamos a utilizar, se llama font-weight. La palabra weight en inglés, significa peso. En este caso, el valor para que nuestro texto se vea en negrita, se llama </a:t>
            </a:r>
            <a:r>
              <a:rPr b="0" i="1" lang="es-AR" sz="1200" spc="-1" strike="noStrike">
                <a:solidFill>
                  <a:srgbClr val="000000"/>
                </a:solidFill>
                <a:latin typeface="Didact Gothic"/>
                <a:ea typeface="Didact Gothic"/>
              </a:rPr>
              <a:t>Bold</a:t>
            </a:r>
            <a:r>
              <a:rPr b="0" lang="es-AR" sz="1200" spc="-1" strike="noStrike">
                <a:solidFill>
                  <a:srgbClr val="000000"/>
                </a:solidFill>
                <a:latin typeface="Didact Gothic"/>
                <a:ea typeface="Didact Gothic"/>
              </a:rPr>
              <a:t> y funciona igual que la etiqueta </a:t>
            </a:r>
            <a:r>
              <a:rPr b="1" lang="es-AR" sz="1200" spc="-1" strike="noStrike">
                <a:solidFill>
                  <a:srgbClr val="000000"/>
                </a:solidFill>
                <a:latin typeface="Didact Gothic"/>
                <a:ea typeface="Didact Gothic"/>
              </a:rPr>
              <a:t>&lt;strong&gt;</a:t>
            </a:r>
            <a:r>
              <a:rPr b="0" lang="es-AR" sz="1200" spc="-1" strike="noStrike">
                <a:solidFill>
                  <a:srgbClr val="000000"/>
                </a:solidFill>
                <a:latin typeface="Didact Gothic"/>
                <a:ea typeface="Didact Gothic"/>
              </a:rPr>
              <a:t> del HTML.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Tipografías</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CSS dispone de una serie de </a:t>
            </a:r>
            <a:r>
              <a:rPr b="1" lang="es-AR" sz="1200" spc="-1" strike="noStrike">
                <a:solidFill>
                  <a:srgbClr val="000000"/>
                </a:solidFill>
                <a:latin typeface="Didact Gothic"/>
                <a:ea typeface="Didact Gothic"/>
              </a:rPr>
              <a:t>propiedades que permiten controlar la forma en que se muestra el texto</a:t>
            </a:r>
            <a:r>
              <a:rPr b="0" lang="es-AR" sz="1200" spc="-1" strike="noStrike">
                <a:solidFill>
                  <a:srgbClr val="000000"/>
                </a:solidFill>
                <a:latin typeface="Didact Gothic"/>
                <a:ea typeface="Didact Gothic"/>
              </a:rPr>
              <a:t>. Entre ellas vamos a ver algunas como el tamaño, el color, subrayado, interlineado, alineación, etc.</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La primera que vamos a ver es la familia tipográfica que queremos utilizar para mostrar el texto. Esta propiedad se llama </a:t>
            </a:r>
            <a:r>
              <a:rPr b="0" i="1" lang="es-AR" sz="1200" spc="-1" strike="noStrike">
                <a:solidFill>
                  <a:srgbClr val="000000"/>
                </a:solidFill>
                <a:latin typeface="Didact Gothic"/>
                <a:ea typeface="Didact Gothic"/>
              </a:rPr>
              <a:t>font-family</a:t>
            </a:r>
            <a:r>
              <a:rPr b="0" lang="es-AR" sz="1200" spc="-1" strike="noStrike">
                <a:solidFill>
                  <a:srgbClr val="000000"/>
                </a:solidFill>
                <a:latin typeface="Didact Gothic"/>
                <a:ea typeface="Didact Gothic"/>
              </a:rPr>
              <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highlight>
                  <a:srgbClr val="ffffff"/>
                </a:highlight>
                <a:latin typeface="Didact Gothic"/>
                <a:ea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spc="-1" strike="noStrike">
                <a:solidFill>
                  <a:srgbClr val="24292e"/>
                </a:solidFill>
                <a:highlight>
                  <a:srgbClr val="ffffff"/>
                </a:highlight>
                <a:latin typeface="Didact Gothic"/>
                <a:ea typeface="Didact Gothic"/>
              </a:rPr>
              <a:t> podemos elegir más de una</a:t>
            </a:r>
            <a:r>
              <a:rPr b="0" lang="es-AR" sz="1200" spc="-1" strike="noStrike">
                <a:solidFill>
                  <a:srgbClr val="24292e"/>
                </a:solidFill>
                <a:highlight>
                  <a:srgbClr val="ffffff"/>
                </a:highlight>
                <a:latin typeface="Didact Gothic"/>
                <a:ea typeface="Didact Gothic"/>
              </a:rPr>
              <a:t> de la siguiente manera:</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latin typeface="Didact Gothic"/>
                <a:ea typeface="Didact Gothic"/>
              </a:rPr>
              <a:t>De esta manera, </a:t>
            </a:r>
            <a:r>
              <a:rPr b="1" lang="es-AR" sz="1200" spc="-1" strike="noStrike">
                <a:solidFill>
                  <a:srgbClr val="24292e"/>
                </a:solidFill>
                <a:latin typeface="Didact Gothic"/>
                <a:ea typeface="Didact Gothic"/>
              </a:rPr>
              <a:t>el navegador probará en primer lugar con el primer tipo de letra </a:t>
            </a:r>
            <a:r>
              <a:rPr b="0" lang="es-AR" sz="1200" spc="-1" strike="noStrike">
                <a:solidFill>
                  <a:srgbClr val="24292e"/>
                </a:solidFill>
                <a:latin typeface="Didact Gothic"/>
                <a:ea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b="0" lang="en-US" sz="1200" spc="-1" strike="noStrike">
              <a:latin typeface="Arial"/>
            </a:endParaRPr>
          </a:p>
          <a:p>
            <a:pPr>
              <a:lnSpc>
                <a:spcPct val="115000"/>
              </a:lnSpc>
              <a:spcBef>
                <a:spcPts val="1199"/>
              </a:spcBef>
              <a:tabLst>
                <a:tab algn="l" pos="0"/>
              </a:tabLst>
            </a:pPr>
            <a:r>
              <a:rPr b="0" lang="es-AR" sz="1200" spc="-1" strike="noStrike">
                <a:solidFill>
                  <a:srgbClr val="24292e"/>
                </a:solidFill>
                <a:latin typeface="Didact Gothic"/>
                <a:ea typeface="Didact Gothic"/>
              </a:rPr>
              <a:t>Para solucionar este problema se utilizan </a:t>
            </a:r>
            <a:r>
              <a:rPr b="1" lang="es-AR" sz="1200" spc="-1" strike="noStrike">
                <a:solidFill>
                  <a:srgbClr val="24292e"/>
                </a:solidFill>
                <a:latin typeface="Didact Gothic"/>
                <a:ea typeface="Didact Gothic"/>
              </a:rPr>
              <a:t>las familias tipográficas genéricas</a:t>
            </a:r>
            <a:r>
              <a:rPr b="0" lang="es-AR" sz="1200" spc="-1" strike="noStrike">
                <a:solidFill>
                  <a:srgbClr val="24292e"/>
                </a:solidFill>
                <a:latin typeface="Didact Gothic"/>
                <a:ea typeface="Didact Gothic"/>
              </a:rPr>
              <a:t>. Cuando la propiedad font-family toma un valor igual a sans-serif, el diseñador no indica al navegador que debe utilizar la fuente Arial, sino que debe utilizar</a:t>
            </a:r>
            <a:r>
              <a:rPr b="0" i="1" lang="es-AR" sz="1200" spc="-1" strike="noStrike">
                <a:solidFill>
                  <a:srgbClr val="24292e"/>
                </a:solidFill>
                <a:latin typeface="Didact Gothic"/>
                <a:ea typeface="Didact Gothic"/>
              </a:rPr>
              <a:t> "la fuente que más se parezca a Arial de todas las que tiene instaladas el usuario"</a:t>
            </a:r>
            <a:r>
              <a:rPr b="0" lang="es-AR" sz="1200" spc="-1" strike="noStrike">
                <a:solidFill>
                  <a:srgbClr val="24292e"/>
                </a:solidFill>
                <a:latin typeface="Didact Gothic"/>
                <a:ea typeface="Didact Gothic"/>
              </a:rPr>
              <a:t>.</a:t>
            </a:r>
            <a:endParaRPr b="0" lang="en-US" sz="1200" spc="-1" strike="noStrike">
              <a:latin typeface="Arial"/>
            </a:endParaRPr>
          </a:p>
          <a:p>
            <a:pPr>
              <a:lnSpc>
                <a:spcPct val="100000"/>
              </a:lnSpc>
              <a:spcBef>
                <a:spcPts val="1199"/>
              </a:spcBef>
              <a:tabLst>
                <a:tab algn="l" pos="0"/>
              </a:tabLst>
            </a:pPr>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380880" y="685800"/>
            <a:ext cx="6095520" cy="3428640"/>
          </a:xfrm>
          <a:prstGeom prst="rect">
            <a:avLst/>
          </a:prstGeom>
        </p:spPr>
      </p:sp>
      <p:sp>
        <p:nvSpPr>
          <p:cNvPr id="423"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Bef>
                <a:spcPts val="1800"/>
              </a:spcBef>
              <a:tabLst>
                <a:tab algn="l" pos="0"/>
              </a:tabLst>
            </a:pPr>
            <a:r>
              <a:rPr b="0" lang="es-AR" sz="1800" spc="-1" strike="noStrike">
                <a:solidFill>
                  <a:srgbClr val="000000"/>
                </a:solidFill>
                <a:latin typeface="Anton"/>
                <a:ea typeface="Anton"/>
              </a:rPr>
              <a:t>Itálica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La propiedad que nos permite elegir </a:t>
            </a:r>
            <a:r>
              <a:rPr b="1" lang="es-AR" sz="1200" spc="-1" strike="noStrike">
                <a:solidFill>
                  <a:srgbClr val="000000"/>
                </a:solidFill>
                <a:latin typeface="Didact Gothic"/>
                <a:ea typeface="Didact Gothic"/>
              </a:rPr>
              <a:t>si queremos mostrar nuestro texto en itálica</a:t>
            </a:r>
            <a:r>
              <a:rPr b="0" lang="es-AR" sz="1200" spc="-1" strike="noStrike">
                <a:solidFill>
                  <a:srgbClr val="000000"/>
                </a:solidFill>
                <a:latin typeface="Didact Gothic"/>
                <a:ea typeface="Didact Gothic"/>
              </a:rPr>
              <a:t>, se llama font-style. Funciona de la misma manera que la etiqueta que vimos en HTML.</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Se escribe de la siguiente manera: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Negrita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Si queremos mostrar </a:t>
            </a:r>
            <a:r>
              <a:rPr b="1" lang="es-AR" sz="1200" spc="-1" strike="noStrike">
                <a:solidFill>
                  <a:srgbClr val="000000"/>
                </a:solidFill>
                <a:latin typeface="Didact Gothic"/>
                <a:ea typeface="Didact Gothic"/>
              </a:rPr>
              <a:t>nuestro texto en negrita</a:t>
            </a:r>
            <a:r>
              <a:rPr b="0" lang="es-AR" sz="1200" spc="-1" strike="noStrike">
                <a:solidFill>
                  <a:srgbClr val="000000"/>
                </a:solidFill>
                <a:latin typeface="Didact Gothic"/>
                <a:ea typeface="Didact Gothic"/>
              </a:rPr>
              <a:t>, la propiedad que vamos a utilizar, se llama font-weight. La palabra weight en inglés, significa peso. En este caso, el valor para que nuestro texto se vea en negrita, se llama </a:t>
            </a:r>
            <a:r>
              <a:rPr b="0" i="1" lang="es-AR" sz="1200" spc="-1" strike="noStrike">
                <a:solidFill>
                  <a:srgbClr val="000000"/>
                </a:solidFill>
                <a:latin typeface="Didact Gothic"/>
                <a:ea typeface="Didact Gothic"/>
              </a:rPr>
              <a:t>Bold</a:t>
            </a:r>
            <a:r>
              <a:rPr b="0" lang="es-AR" sz="1200" spc="-1" strike="noStrike">
                <a:solidFill>
                  <a:srgbClr val="000000"/>
                </a:solidFill>
                <a:latin typeface="Didact Gothic"/>
                <a:ea typeface="Didact Gothic"/>
              </a:rPr>
              <a:t> y funciona igual que la etiqueta </a:t>
            </a:r>
            <a:r>
              <a:rPr b="1" lang="es-AR" sz="1200" spc="-1" strike="noStrike">
                <a:solidFill>
                  <a:srgbClr val="000000"/>
                </a:solidFill>
                <a:latin typeface="Didact Gothic"/>
                <a:ea typeface="Didact Gothic"/>
              </a:rPr>
              <a:t>&lt;strong&gt;</a:t>
            </a:r>
            <a:r>
              <a:rPr b="0" lang="es-AR" sz="1200" spc="-1" strike="noStrike">
                <a:solidFill>
                  <a:srgbClr val="000000"/>
                </a:solidFill>
                <a:latin typeface="Didact Gothic"/>
                <a:ea typeface="Didact Gothic"/>
              </a:rPr>
              <a:t> del HTML.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Tipografías</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CSS dispone de una serie de </a:t>
            </a:r>
            <a:r>
              <a:rPr b="1" lang="es-AR" sz="1200" spc="-1" strike="noStrike">
                <a:solidFill>
                  <a:srgbClr val="000000"/>
                </a:solidFill>
                <a:latin typeface="Didact Gothic"/>
                <a:ea typeface="Didact Gothic"/>
              </a:rPr>
              <a:t>propiedades que permiten controlar la forma en que se muestra el texto</a:t>
            </a:r>
            <a:r>
              <a:rPr b="0" lang="es-AR" sz="1200" spc="-1" strike="noStrike">
                <a:solidFill>
                  <a:srgbClr val="000000"/>
                </a:solidFill>
                <a:latin typeface="Didact Gothic"/>
                <a:ea typeface="Didact Gothic"/>
              </a:rPr>
              <a:t>. Entre ellas vamos a ver algunas como el tamaño, el color, subrayado, interlineado, alineación, etc.</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La primera que vamos a ver es la familia tipográfica que queremos utilizar para mostrar el texto. Esta propiedad se llama </a:t>
            </a:r>
            <a:r>
              <a:rPr b="0" i="1" lang="es-AR" sz="1200" spc="-1" strike="noStrike">
                <a:solidFill>
                  <a:srgbClr val="000000"/>
                </a:solidFill>
                <a:latin typeface="Didact Gothic"/>
                <a:ea typeface="Didact Gothic"/>
              </a:rPr>
              <a:t>font-family</a:t>
            </a:r>
            <a:r>
              <a:rPr b="0" lang="es-AR" sz="1200" spc="-1" strike="noStrike">
                <a:solidFill>
                  <a:srgbClr val="000000"/>
                </a:solidFill>
                <a:latin typeface="Didact Gothic"/>
                <a:ea typeface="Didact Gothic"/>
              </a:rPr>
              <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highlight>
                  <a:srgbClr val="ffffff"/>
                </a:highlight>
                <a:latin typeface="Didact Gothic"/>
                <a:ea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spc="-1" strike="noStrike">
                <a:solidFill>
                  <a:srgbClr val="24292e"/>
                </a:solidFill>
                <a:highlight>
                  <a:srgbClr val="ffffff"/>
                </a:highlight>
                <a:latin typeface="Didact Gothic"/>
                <a:ea typeface="Didact Gothic"/>
              </a:rPr>
              <a:t> podemos elegir más de una</a:t>
            </a:r>
            <a:r>
              <a:rPr b="0" lang="es-AR" sz="1200" spc="-1" strike="noStrike">
                <a:solidFill>
                  <a:srgbClr val="24292e"/>
                </a:solidFill>
                <a:highlight>
                  <a:srgbClr val="ffffff"/>
                </a:highlight>
                <a:latin typeface="Didact Gothic"/>
                <a:ea typeface="Didact Gothic"/>
              </a:rPr>
              <a:t> de la siguiente manera:</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latin typeface="Didact Gothic"/>
                <a:ea typeface="Didact Gothic"/>
              </a:rPr>
              <a:t>De esta manera, </a:t>
            </a:r>
            <a:r>
              <a:rPr b="1" lang="es-AR" sz="1200" spc="-1" strike="noStrike">
                <a:solidFill>
                  <a:srgbClr val="24292e"/>
                </a:solidFill>
                <a:latin typeface="Didact Gothic"/>
                <a:ea typeface="Didact Gothic"/>
              </a:rPr>
              <a:t>el navegador probará en primer lugar con el primer tipo de letra </a:t>
            </a:r>
            <a:r>
              <a:rPr b="0" lang="es-AR" sz="1200" spc="-1" strike="noStrike">
                <a:solidFill>
                  <a:srgbClr val="24292e"/>
                </a:solidFill>
                <a:latin typeface="Didact Gothic"/>
                <a:ea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b="0" lang="en-US" sz="1200" spc="-1" strike="noStrike">
              <a:latin typeface="Arial"/>
            </a:endParaRPr>
          </a:p>
          <a:p>
            <a:pPr>
              <a:lnSpc>
                <a:spcPct val="115000"/>
              </a:lnSpc>
              <a:spcBef>
                <a:spcPts val="1199"/>
              </a:spcBef>
              <a:tabLst>
                <a:tab algn="l" pos="0"/>
              </a:tabLst>
            </a:pPr>
            <a:r>
              <a:rPr b="0" lang="es-AR" sz="1200" spc="-1" strike="noStrike">
                <a:solidFill>
                  <a:srgbClr val="24292e"/>
                </a:solidFill>
                <a:latin typeface="Didact Gothic"/>
                <a:ea typeface="Didact Gothic"/>
              </a:rPr>
              <a:t>Para solucionar este problema se utilizan </a:t>
            </a:r>
            <a:r>
              <a:rPr b="1" lang="es-AR" sz="1200" spc="-1" strike="noStrike">
                <a:solidFill>
                  <a:srgbClr val="24292e"/>
                </a:solidFill>
                <a:latin typeface="Didact Gothic"/>
                <a:ea typeface="Didact Gothic"/>
              </a:rPr>
              <a:t>las familias tipográficas genéricas</a:t>
            </a:r>
            <a:r>
              <a:rPr b="0" lang="es-AR" sz="1200" spc="-1" strike="noStrike">
                <a:solidFill>
                  <a:srgbClr val="24292e"/>
                </a:solidFill>
                <a:latin typeface="Didact Gothic"/>
                <a:ea typeface="Didact Gothic"/>
              </a:rPr>
              <a:t>. Cuando la propiedad font-family toma un valor igual a sans-serif, el diseñador no indica al navegador que debe utilizar la fuente Arial, sino que debe utilizar</a:t>
            </a:r>
            <a:r>
              <a:rPr b="0" i="1" lang="es-AR" sz="1200" spc="-1" strike="noStrike">
                <a:solidFill>
                  <a:srgbClr val="24292e"/>
                </a:solidFill>
                <a:latin typeface="Didact Gothic"/>
                <a:ea typeface="Didact Gothic"/>
              </a:rPr>
              <a:t> "la fuente que más se parezca a Arial de todas las que tiene instaladas el usuario"</a:t>
            </a:r>
            <a:r>
              <a:rPr b="0" lang="es-AR" sz="1200" spc="-1" strike="noStrike">
                <a:solidFill>
                  <a:srgbClr val="24292e"/>
                </a:solidFill>
                <a:latin typeface="Didact Gothic"/>
                <a:ea typeface="Didact Gothic"/>
              </a:rPr>
              <a:t>.</a:t>
            </a:r>
            <a:endParaRPr b="0" lang="en-US" sz="1200" spc="-1" strike="noStrike">
              <a:latin typeface="Arial"/>
            </a:endParaRPr>
          </a:p>
          <a:p>
            <a:pPr>
              <a:lnSpc>
                <a:spcPct val="100000"/>
              </a:lnSpc>
              <a:spcBef>
                <a:spcPts val="1199"/>
              </a:spcBef>
              <a:tabLst>
                <a:tab algn="l" pos="0"/>
              </a:tabLst>
            </a:pPr>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380880" y="685800"/>
            <a:ext cx="6095520" cy="3428640"/>
          </a:xfrm>
          <a:prstGeom prst="rect">
            <a:avLst/>
          </a:prstGeom>
        </p:spPr>
      </p:sp>
      <p:sp>
        <p:nvSpPr>
          <p:cNvPr id="425"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Bef>
                <a:spcPts val="1800"/>
              </a:spcBef>
              <a:tabLst>
                <a:tab algn="l" pos="0"/>
              </a:tabLst>
            </a:pPr>
            <a:r>
              <a:rPr b="0" lang="es-AR" sz="1800" spc="-1" strike="noStrike">
                <a:solidFill>
                  <a:srgbClr val="000000"/>
                </a:solidFill>
                <a:latin typeface="Anton"/>
                <a:ea typeface="Anton"/>
              </a:rPr>
              <a:t>Itálica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La propiedad que nos permite elegir </a:t>
            </a:r>
            <a:r>
              <a:rPr b="1" lang="es-AR" sz="1200" spc="-1" strike="noStrike">
                <a:solidFill>
                  <a:srgbClr val="000000"/>
                </a:solidFill>
                <a:latin typeface="Didact Gothic"/>
                <a:ea typeface="Didact Gothic"/>
              </a:rPr>
              <a:t>si queremos mostrar nuestro texto en itálica</a:t>
            </a:r>
            <a:r>
              <a:rPr b="0" lang="es-AR" sz="1200" spc="-1" strike="noStrike">
                <a:solidFill>
                  <a:srgbClr val="000000"/>
                </a:solidFill>
                <a:latin typeface="Didact Gothic"/>
                <a:ea typeface="Didact Gothic"/>
              </a:rPr>
              <a:t>, se llama font-style. Funciona de la misma manera que la etiqueta que vimos en HTML.</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Se escribe de la siguiente manera: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Negrita</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Si queremos mostrar </a:t>
            </a:r>
            <a:r>
              <a:rPr b="1" lang="es-AR" sz="1200" spc="-1" strike="noStrike">
                <a:solidFill>
                  <a:srgbClr val="000000"/>
                </a:solidFill>
                <a:latin typeface="Didact Gothic"/>
                <a:ea typeface="Didact Gothic"/>
              </a:rPr>
              <a:t>nuestro texto en negrita</a:t>
            </a:r>
            <a:r>
              <a:rPr b="0" lang="es-AR" sz="1200" spc="-1" strike="noStrike">
                <a:solidFill>
                  <a:srgbClr val="000000"/>
                </a:solidFill>
                <a:latin typeface="Didact Gothic"/>
                <a:ea typeface="Didact Gothic"/>
              </a:rPr>
              <a:t>, la propiedad que vamos a utilizar, se llama font-weight. La palabra weight en inglés, significa peso. En este caso, el valor para que nuestro texto se vea en negrita, se llama </a:t>
            </a:r>
            <a:r>
              <a:rPr b="0" i="1" lang="es-AR" sz="1200" spc="-1" strike="noStrike">
                <a:solidFill>
                  <a:srgbClr val="000000"/>
                </a:solidFill>
                <a:latin typeface="Didact Gothic"/>
                <a:ea typeface="Didact Gothic"/>
              </a:rPr>
              <a:t>Bold</a:t>
            </a:r>
            <a:r>
              <a:rPr b="0" lang="es-AR" sz="1200" spc="-1" strike="noStrike">
                <a:solidFill>
                  <a:srgbClr val="000000"/>
                </a:solidFill>
                <a:latin typeface="Didact Gothic"/>
                <a:ea typeface="Didact Gothic"/>
              </a:rPr>
              <a:t> y funciona igual que la etiqueta </a:t>
            </a:r>
            <a:r>
              <a:rPr b="1" lang="es-AR" sz="1200" spc="-1" strike="noStrike">
                <a:solidFill>
                  <a:srgbClr val="000000"/>
                </a:solidFill>
                <a:latin typeface="Didact Gothic"/>
                <a:ea typeface="Didact Gothic"/>
              </a:rPr>
              <a:t>&lt;strong&gt;</a:t>
            </a:r>
            <a:r>
              <a:rPr b="0" lang="es-AR" sz="1200" spc="-1" strike="noStrike">
                <a:solidFill>
                  <a:srgbClr val="000000"/>
                </a:solidFill>
                <a:latin typeface="Didact Gothic"/>
                <a:ea typeface="Didact Gothic"/>
              </a:rPr>
              <a:t> del HTML.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spcBef>
                <a:spcPts val="1800"/>
              </a:spcBef>
              <a:tabLst>
                <a:tab algn="l" pos="0"/>
              </a:tabLst>
            </a:pPr>
            <a:r>
              <a:rPr b="0" lang="es-AR" sz="1800" spc="-1" strike="noStrike">
                <a:solidFill>
                  <a:srgbClr val="000000"/>
                </a:solidFill>
                <a:latin typeface="Anton"/>
                <a:ea typeface="Anton"/>
              </a:rPr>
              <a:t>Tipografías</a:t>
            </a:r>
            <a:endParaRPr b="0" lang="en-US" sz="1800" spc="-1" strike="noStrike">
              <a:latin typeface="Arial"/>
            </a:endParaRPr>
          </a:p>
          <a:p>
            <a:pPr>
              <a:lnSpc>
                <a:spcPct val="115000"/>
              </a:lnSpc>
              <a:spcBef>
                <a:spcPts val="601"/>
              </a:spcBef>
              <a:tabLst>
                <a:tab algn="l" pos="0"/>
              </a:tabLst>
            </a:pPr>
            <a:r>
              <a:rPr b="0" lang="es-AR" sz="1200" spc="-1" strike="noStrike">
                <a:solidFill>
                  <a:srgbClr val="000000"/>
                </a:solidFill>
                <a:latin typeface="Didact Gothic"/>
                <a:ea typeface="Didact Gothic"/>
              </a:rPr>
              <a:t>CSS dispone de una serie de </a:t>
            </a:r>
            <a:r>
              <a:rPr b="1" lang="es-AR" sz="1200" spc="-1" strike="noStrike">
                <a:solidFill>
                  <a:srgbClr val="000000"/>
                </a:solidFill>
                <a:latin typeface="Didact Gothic"/>
                <a:ea typeface="Didact Gothic"/>
              </a:rPr>
              <a:t>propiedades que permiten controlar la forma en que se muestra el texto</a:t>
            </a:r>
            <a:r>
              <a:rPr b="0" lang="es-AR" sz="1200" spc="-1" strike="noStrike">
                <a:solidFill>
                  <a:srgbClr val="000000"/>
                </a:solidFill>
                <a:latin typeface="Didact Gothic"/>
                <a:ea typeface="Didact Gothic"/>
              </a:rPr>
              <a:t>. Entre ellas vamos a ver algunas como el tamaño, el color, subrayado, interlineado, alineación, etc.</a:t>
            </a:r>
            <a:endParaRPr b="0" lang="en-US" sz="1200" spc="-1" strike="noStrike">
              <a:latin typeface="Arial"/>
            </a:endParaRPr>
          </a:p>
          <a:p>
            <a:pPr>
              <a:lnSpc>
                <a:spcPct val="115000"/>
              </a:lnSpc>
              <a:tabLst>
                <a:tab algn="l" pos="0"/>
              </a:tabLst>
            </a:pPr>
            <a:r>
              <a:rPr b="0" lang="es-AR" sz="1200" spc="-1" strike="noStrike">
                <a:solidFill>
                  <a:srgbClr val="000000"/>
                </a:solidFill>
                <a:latin typeface="Didact Gothic"/>
                <a:ea typeface="Didact Gothic"/>
              </a:rPr>
              <a:t>La primera que vamos a ver es la familia tipográfica que queremos utilizar para mostrar el texto. Esta propiedad se llama </a:t>
            </a:r>
            <a:r>
              <a:rPr b="0" i="1" lang="es-AR" sz="1200" spc="-1" strike="noStrike">
                <a:solidFill>
                  <a:srgbClr val="000000"/>
                </a:solidFill>
                <a:latin typeface="Didact Gothic"/>
                <a:ea typeface="Didact Gothic"/>
              </a:rPr>
              <a:t>font-family</a:t>
            </a:r>
            <a:r>
              <a:rPr b="0" lang="es-AR" sz="1200" spc="-1" strike="noStrike">
                <a:solidFill>
                  <a:srgbClr val="000000"/>
                </a:solidFill>
                <a:latin typeface="Didact Gothic"/>
                <a:ea typeface="Didact Gothic"/>
              </a:rPr>
              <a:t>.</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highlight>
                  <a:srgbClr val="ffffff"/>
                </a:highlight>
                <a:latin typeface="Didact Gothic"/>
                <a:ea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spc="-1" strike="noStrike">
                <a:solidFill>
                  <a:srgbClr val="24292e"/>
                </a:solidFill>
                <a:highlight>
                  <a:srgbClr val="ffffff"/>
                </a:highlight>
                <a:latin typeface="Didact Gothic"/>
                <a:ea typeface="Didact Gothic"/>
              </a:rPr>
              <a:t> podemos elegir más de una</a:t>
            </a:r>
            <a:r>
              <a:rPr b="0" lang="es-AR" sz="1200" spc="-1" strike="noStrike">
                <a:solidFill>
                  <a:srgbClr val="24292e"/>
                </a:solidFill>
                <a:highlight>
                  <a:srgbClr val="ffffff"/>
                </a:highlight>
                <a:latin typeface="Didact Gothic"/>
                <a:ea typeface="Didact Gothic"/>
              </a:rPr>
              <a:t> de la siguiente manera:</a:t>
            </a:r>
            <a:endParaRPr b="0" lang="en-US" sz="1200" spc="-1" strike="noStrike">
              <a:latin typeface="Arial"/>
            </a:endParaRPr>
          </a:p>
          <a:p>
            <a:pPr>
              <a:lnSpc>
                <a:spcPct val="115000"/>
              </a:lnSpc>
              <a:tabLst>
                <a:tab algn="l" pos="0"/>
              </a:tabLst>
            </a:pPr>
            <a:endParaRPr b="0" lang="en-US" sz="1200" spc="-1" strike="noStrike">
              <a:latin typeface="Arial"/>
            </a:endParaRPr>
          </a:p>
          <a:p>
            <a:pPr>
              <a:lnSpc>
                <a:spcPct val="115000"/>
              </a:lnSpc>
              <a:tabLst>
                <a:tab algn="l" pos="0"/>
              </a:tabLst>
            </a:pPr>
            <a:r>
              <a:rPr b="0" lang="es-AR" sz="1200" spc="-1" strike="noStrike">
                <a:solidFill>
                  <a:srgbClr val="24292e"/>
                </a:solidFill>
                <a:latin typeface="Didact Gothic"/>
                <a:ea typeface="Didact Gothic"/>
              </a:rPr>
              <a:t>De esta manera, </a:t>
            </a:r>
            <a:r>
              <a:rPr b="1" lang="es-AR" sz="1200" spc="-1" strike="noStrike">
                <a:solidFill>
                  <a:srgbClr val="24292e"/>
                </a:solidFill>
                <a:latin typeface="Didact Gothic"/>
                <a:ea typeface="Didact Gothic"/>
              </a:rPr>
              <a:t>el navegador probará en primer lugar con el primer tipo de letra </a:t>
            </a:r>
            <a:r>
              <a:rPr b="0" lang="es-AR" sz="1200" spc="-1" strike="noStrike">
                <a:solidFill>
                  <a:srgbClr val="24292e"/>
                </a:solidFill>
                <a:latin typeface="Didact Gothic"/>
                <a:ea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b="0" lang="en-US" sz="1200" spc="-1" strike="noStrike">
              <a:latin typeface="Arial"/>
            </a:endParaRPr>
          </a:p>
          <a:p>
            <a:pPr>
              <a:lnSpc>
                <a:spcPct val="115000"/>
              </a:lnSpc>
              <a:spcBef>
                <a:spcPts val="1199"/>
              </a:spcBef>
              <a:tabLst>
                <a:tab algn="l" pos="0"/>
              </a:tabLst>
            </a:pPr>
            <a:r>
              <a:rPr b="0" lang="es-AR" sz="1200" spc="-1" strike="noStrike">
                <a:solidFill>
                  <a:srgbClr val="24292e"/>
                </a:solidFill>
                <a:latin typeface="Didact Gothic"/>
                <a:ea typeface="Didact Gothic"/>
              </a:rPr>
              <a:t>Para solucionar este problema se utilizan </a:t>
            </a:r>
            <a:r>
              <a:rPr b="1" lang="es-AR" sz="1200" spc="-1" strike="noStrike">
                <a:solidFill>
                  <a:srgbClr val="24292e"/>
                </a:solidFill>
                <a:latin typeface="Didact Gothic"/>
                <a:ea typeface="Didact Gothic"/>
              </a:rPr>
              <a:t>las familias tipográficas genéricas</a:t>
            </a:r>
            <a:r>
              <a:rPr b="0" lang="es-AR" sz="1200" spc="-1" strike="noStrike">
                <a:solidFill>
                  <a:srgbClr val="24292e"/>
                </a:solidFill>
                <a:latin typeface="Didact Gothic"/>
                <a:ea typeface="Didact Gothic"/>
              </a:rPr>
              <a:t>. Cuando la propiedad font-family toma un valor igual a sans-serif, el diseñador no indica al navegador que debe utilizar la fuente Arial, sino que debe utilizar</a:t>
            </a:r>
            <a:r>
              <a:rPr b="0" i="1" lang="es-AR" sz="1200" spc="-1" strike="noStrike">
                <a:solidFill>
                  <a:srgbClr val="24292e"/>
                </a:solidFill>
                <a:latin typeface="Didact Gothic"/>
                <a:ea typeface="Didact Gothic"/>
              </a:rPr>
              <a:t> "la fuente que más se parezca a Arial de todas las que tiene instaladas el usuario"</a:t>
            </a:r>
            <a:r>
              <a:rPr b="0" lang="es-AR" sz="1200" spc="-1" strike="noStrike">
                <a:solidFill>
                  <a:srgbClr val="24292e"/>
                </a:solidFill>
                <a:latin typeface="Didact Gothic"/>
                <a:ea typeface="Didact Gothic"/>
              </a:rPr>
              <a:t>.</a:t>
            </a:r>
            <a:endParaRPr b="0" lang="en-US" sz="1200" spc="-1" strike="noStrike">
              <a:latin typeface="Arial"/>
            </a:endParaRPr>
          </a:p>
          <a:p>
            <a:pPr>
              <a:lnSpc>
                <a:spcPct val="100000"/>
              </a:lnSpc>
              <a:spcBef>
                <a:spcPts val="1199"/>
              </a:spcBef>
              <a:tabLst>
                <a:tab algn="l" pos="0"/>
              </a:tabLst>
            </a:pP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1"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1"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5"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0"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2"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75"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9"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81"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7"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4"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1"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3"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0"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21"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2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2"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3"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5"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0"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41"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42"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43"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44"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45"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1"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3"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54"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64"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6"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68"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0"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3"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8"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80"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81"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82"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52525"/>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61960" y="1360440"/>
            <a:ext cx="8172360" cy="1508040"/>
          </a:xfrm>
          <a:prstGeom prst="rect">
            <a:avLst/>
          </a:prstGeom>
        </p:spPr>
        <p:txBody>
          <a:bodyPr tIns="91440" bIns="91440" anchor="ctr">
            <a:noAutofit/>
          </a:bodyPr>
          <a:p>
            <a:r>
              <a:rPr b="0" lang="en-US" sz="4500" spc="-1" strike="noStrike">
                <a:solidFill>
                  <a:srgbClr val="000000"/>
                </a:solidFill>
                <a:latin typeface="Arial"/>
              </a:rPr>
              <a:t>Click to edit the title text format</a:t>
            </a:r>
            <a:endParaRPr b="0" lang="en-US" sz="4500" spc="-1" strike="noStrike">
              <a:solidFill>
                <a:srgbClr val="000000"/>
              </a:solidFill>
              <a:latin typeface="Arial"/>
            </a:endParaRPr>
          </a:p>
        </p:txBody>
      </p:sp>
      <p:sp>
        <p:nvSpPr>
          <p:cNvPr id="1" name="Google Shape;11;p36"/>
          <p:cNvSpPr/>
          <p:nvPr/>
        </p:nvSpPr>
        <p:spPr>
          <a:xfrm>
            <a:off x="0" y="0"/>
            <a:ext cx="9178920" cy="5143320"/>
          </a:xfrm>
          <a:prstGeom prst="frame">
            <a:avLst>
              <a:gd name="adj1" fmla="val 3424"/>
            </a:avLst>
          </a:prstGeom>
          <a:solidFill>
            <a:schemeClr val="lt1"/>
          </a:solidFill>
          <a:ln w="0">
            <a:noFill/>
          </a:ln>
        </p:spPr>
        <p:style>
          <a:lnRef idx="0"/>
          <a:fillRef idx="0"/>
          <a:effectRef idx="0"/>
          <a:fontRef idx="minor"/>
        </p:style>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52525"/>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936320" y="2198880"/>
            <a:ext cx="280692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0" name="PlaceHolder 2"/>
          <p:cNvSpPr>
            <a:spLocks noGrp="1"/>
          </p:cNvSpPr>
          <p:nvPr>
            <p:ph type="title"/>
          </p:nvPr>
        </p:nvSpPr>
        <p:spPr>
          <a:xfrm>
            <a:off x="4327920" y="135972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1" name="PlaceHolder 3"/>
          <p:cNvSpPr>
            <a:spLocks noGrp="1"/>
          </p:cNvSpPr>
          <p:nvPr>
            <p:ph type="title"/>
          </p:nvPr>
        </p:nvSpPr>
        <p:spPr>
          <a:xfrm>
            <a:off x="4327920" y="222768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2" name="PlaceHolder 4"/>
          <p:cNvSpPr>
            <a:spLocks noGrp="1"/>
          </p:cNvSpPr>
          <p:nvPr>
            <p:ph type="title"/>
          </p:nvPr>
        </p:nvSpPr>
        <p:spPr>
          <a:xfrm>
            <a:off x="4936320" y="394416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3" name="PlaceHolder 5"/>
          <p:cNvSpPr>
            <a:spLocks noGrp="1"/>
          </p:cNvSpPr>
          <p:nvPr>
            <p:ph type="title"/>
          </p:nvPr>
        </p:nvSpPr>
        <p:spPr>
          <a:xfrm>
            <a:off x="4936320" y="135972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4" name="PlaceHolder 6"/>
          <p:cNvSpPr>
            <a:spLocks noGrp="1"/>
          </p:cNvSpPr>
          <p:nvPr>
            <p:ph type="title"/>
          </p:nvPr>
        </p:nvSpPr>
        <p:spPr>
          <a:xfrm>
            <a:off x="4936320" y="307620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5" name="PlaceHolder 7"/>
          <p:cNvSpPr>
            <a:spLocks noGrp="1"/>
          </p:cNvSpPr>
          <p:nvPr>
            <p:ph type="title"/>
          </p:nvPr>
        </p:nvSpPr>
        <p:spPr>
          <a:xfrm>
            <a:off x="4327920" y="307620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6" name="PlaceHolder 8"/>
          <p:cNvSpPr>
            <a:spLocks noGrp="1"/>
          </p:cNvSpPr>
          <p:nvPr>
            <p:ph type="title"/>
          </p:nvPr>
        </p:nvSpPr>
        <p:spPr>
          <a:xfrm>
            <a:off x="4327920" y="394416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7" name="PlaceHolder 9"/>
          <p:cNvSpPr>
            <a:spLocks noGrp="1"/>
          </p:cNvSpPr>
          <p:nvPr>
            <p:ph type="title"/>
          </p:nvPr>
        </p:nvSpPr>
        <p:spPr>
          <a:xfrm>
            <a:off x="4327920" y="530640"/>
            <a:ext cx="3768840" cy="528120"/>
          </a:xfrm>
          <a:prstGeom prst="rect">
            <a:avLst/>
          </a:prstGeom>
        </p:spPr>
        <p:txBody>
          <a:bodyPr tIns="91440" bIns="91440">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Google Shape;26;p37"/>
          <p:cNvSpPr/>
          <p:nvPr/>
        </p:nvSpPr>
        <p:spPr>
          <a:xfrm>
            <a:off x="0" y="0"/>
            <a:ext cx="2453760" cy="5143320"/>
          </a:xfrm>
          <a:prstGeom prst="rect">
            <a:avLst/>
          </a:prstGeom>
          <a:solidFill>
            <a:schemeClr val="lt1"/>
          </a:solidFill>
          <a:ln w="0">
            <a:noFill/>
          </a:ln>
        </p:spPr>
        <p:style>
          <a:lnRef idx="0"/>
          <a:fillRef idx="0"/>
          <a:effectRef idx="0"/>
          <a:fontRef idx="minor"/>
        </p:style>
      </p:sp>
      <p:sp>
        <p:nvSpPr>
          <p:cNvPr id="4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Google Shape;28;p38"/>
          <p:cNvSpPr/>
          <p:nvPr/>
        </p:nvSpPr>
        <p:spPr>
          <a:xfrm>
            <a:off x="4581720" y="0"/>
            <a:ext cx="4561920" cy="5143320"/>
          </a:xfrm>
          <a:prstGeom prst="rect">
            <a:avLst/>
          </a:prstGeom>
          <a:solidFill>
            <a:schemeClr val="dk1"/>
          </a:solidFill>
          <a:ln w="0">
            <a:noFill/>
          </a:ln>
        </p:spPr>
        <p:style>
          <a:lnRef idx="0"/>
          <a:fillRef idx="0"/>
          <a:effectRef idx="0"/>
          <a:fontRef idx="minor"/>
        </p:style>
      </p:sp>
      <p:sp>
        <p:nvSpPr>
          <p:cNvPr id="87" name="PlaceHolder 1"/>
          <p:cNvSpPr>
            <a:spLocks noGrp="1"/>
          </p:cNvSpPr>
          <p:nvPr>
            <p:ph type="title"/>
          </p:nvPr>
        </p:nvSpPr>
        <p:spPr>
          <a:xfrm>
            <a:off x="5013360" y="2565720"/>
            <a:ext cx="3423240" cy="628920"/>
          </a:xfrm>
          <a:prstGeom prst="rect">
            <a:avLst/>
          </a:prstGeom>
        </p:spPr>
        <p:txBody>
          <a:bodyPr tIns="91440" bIns="91440" anchor="ctr">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88" name="PlaceHolder 2"/>
          <p:cNvSpPr>
            <a:spLocks noGrp="1"/>
          </p:cNvSpPr>
          <p:nvPr>
            <p:ph type="title"/>
          </p:nvPr>
        </p:nvSpPr>
        <p:spPr>
          <a:xfrm>
            <a:off x="5379840" y="1501200"/>
            <a:ext cx="3057120" cy="1382040"/>
          </a:xfrm>
          <a:prstGeom prst="rect">
            <a:avLst/>
          </a:prstGeom>
        </p:spPr>
        <p:txBody>
          <a:bodyPr tIns="91440" bIns="91440" anchor="ctr">
            <a:noAutofit/>
          </a:bodyPr>
          <a:p>
            <a:r>
              <a:rPr b="0" lang="en-US" sz="7000" spc="-1" strike="noStrike">
                <a:solidFill>
                  <a:srgbClr val="000000"/>
                </a:solidFill>
                <a:latin typeface="Arial"/>
              </a:rPr>
              <a:t>Click to edit the title text format</a:t>
            </a:r>
            <a:endParaRPr b="0" lang="en-US" sz="7000" spc="-1" strike="noStrike">
              <a:solidFill>
                <a:srgbClr val="000000"/>
              </a:solidFill>
              <a:latin typeface="Arial"/>
            </a:endParaRPr>
          </a:p>
        </p:txBody>
      </p:sp>
      <p:sp>
        <p:nvSpPr>
          <p:cNvPr id="89"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713160" y="539640"/>
            <a:ext cx="7717320" cy="1132560"/>
          </a:xfrm>
          <a:prstGeom prst="rect">
            <a:avLst/>
          </a:prstGeom>
        </p:spPr>
        <p:txBody>
          <a:bodyPr tIns="91440" bIns="91440">
            <a:noAutofit/>
          </a:bodyPr>
          <a:p>
            <a:r>
              <a:rPr b="0" lang="en-US" sz="2700" spc="-1" strike="noStrike">
                <a:solidFill>
                  <a:srgbClr val="000000"/>
                </a:solidFill>
                <a:latin typeface="Arial"/>
              </a:rPr>
              <a:t>Click to edit the title text format</a:t>
            </a:r>
            <a:endParaRPr b="0" lang="en-US" sz="2700" spc="-1" strike="noStrike">
              <a:solidFill>
                <a:srgbClr val="000000"/>
              </a:solidFill>
              <a:latin typeface="Arial"/>
            </a:endParaRPr>
          </a:p>
        </p:txBody>
      </p:sp>
      <p:sp>
        <p:nvSpPr>
          <p:cNvPr id="127" name="PlaceHolder 2"/>
          <p:cNvSpPr>
            <a:spLocks noGrp="1"/>
          </p:cNvSpPr>
          <p:nvPr>
            <p:ph type="body"/>
          </p:nvPr>
        </p:nvSpPr>
        <p:spPr>
          <a:xfrm>
            <a:off x="713160" y="1152360"/>
            <a:ext cx="7717320" cy="34513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8" name="PlaceHolder 3"/>
          <p:cNvSpPr>
            <a:spLocks noGrp="1"/>
          </p:cNvSpPr>
          <p:nvPr>
            <p:ph type="dt"/>
          </p:nvPr>
        </p:nvSpPr>
        <p:spPr>
          <a:xfrm>
            <a:off x="0" y="0"/>
            <a:ext cx="2999520" cy="2999520"/>
          </a:xfrm>
          <a:prstGeom prst="rect">
            <a:avLst/>
          </a:prstGeom>
        </p:spPr>
        <p:txBody>
          <a:bodyPr>
            <a:noAutofit/>
          </a:bodyPr>
          <a:p>
            <a:endParaRPr b="0" lang="en-US" sz="2400" spc="-1" strike="noStrike">
              <a:latin typeface="Times New Roman"/>
            </a:endParaRPr>
          </a:p>
        </p:txBody>
      </p:sp>
      <p:sp>
        <p:nvSpPr>
          <p:cNvPr id="129" name="PlaceHolder 4"/>
          <p:cNvSpPr>
            <a:spLocks noGrp="1"/>
          </p:cNvSpPr>
          <p:nvPr>
            <p:ph type="ftr"/>
          </p:nvPr>
        </p:nvSpPr>
        <p:spPr>
          <a:xfrm>
            <a:off x="0" y="0"/>
            <a:ext cx="2999520" cy="2999520"/>
          </a:xfrm>
          <a:prstGeom prst="rect">
            <a:avLst/>
          </a:prstGeom>
        </p:spPr>
        <p:txBody>
          <a:bodyPr>
            <a:noAutofit/>
          </a:bodyPr>
          <a:p>
            <a:endParaRPr b="0" lang="en-US" sz="2400" spc="-1" strike="noStrike">
              <a:latin typeface="Times New Roman"/>
            </a:endParaRPr>
          </a:p>
        </p:txBody>
      </p:sp>
      <p:sp>
        <p:nvSpPr>
          <p:cNvPr id="130" name="PlaceHolder 5"/>
          <p:cNvSpPr>
            <a:spLocks noGrp="1"/>
          </p:cNvSpPr>
          <p:nvPr>
            <p:ph type="sldNum"/>
          </p:nvPr>
        </p:nvSpPr>
        <p:spPr>
          <a:xfrm>
            <a:off x="0" y="0"/>
            <a:ext cx="2999520" cy="2999520"/>
          </a:xfrm>
          <a:prstGeom prst="rect">
            <a:avLst/>
          </a:prstGeom>
        </p:spPr>
        <p:txBody>
          <a:bodyPr>
            <a:noAutofit/>
          </a:bodyPr>
          <a:p>
            <a:pPr>
              <a:lnSpc>
                <a:spcPct val="100000"/>
              </a:lnSpc>
              <a:tabLst>
                <a:tab algn="l" pos="0"/>
              </a:tabLst>
            </a:pPr>
            <a:fld id="{2FF22ED0-ED8A-41BB-B2E5-8FD4F0270D64}" type="slidenum">
              <a:rPr b="0" lang="es-AR" sz="1400" spc="-1" strike="noStrike">
                <a:solidFill>
                  <a:srgbClr val="000000"/>
                </a:solidFill>
                <a:latin typeface="Arial"/>
                <a:ea typeface="Arial"/>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13160" y="1119960"/>
            <a:ext cx="6214680" cy="38674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68" name="PlaceHolder 2"/>
          <p:cNvSpPr>
            <a:spLocks noGrp="1"/>
          </p:cNvSpPr>
          <p:nvPr>
            <p:ph type="title"/>
          </p:nvPr>
        </p:nvSpPr>
        <p:spPr>
          <a:xfrm>
            <a:off x="713160" y="530640"/>
            <a:ext cx="5767920" cy="528120"/>
          </a:xfrm>
          <a:prstGeom prst="rect">
            <a:avLst/>
          </a:prstGeom>
        </p:spPr>
        <p:txBody>
          <a:bodyPr tIns="91440" bIns="91440">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713160" y="539640"/>
            <a:ext cx="7717320" cy="1132560"/>
          </a:xfrm>
          <a:prstGeom prst="rect">
            <a:avLst/>
          </a:prstGeom>
        </p:spPr>
        <p:txBody>
          <a:bodyPr tIns="91440" bIns="91440">
            <a:noAutofit/>
          </a:bodyPr>
          <a:p>
            <a:r>
              <a:rPr b="0" lang="en-US" sz="2700" spc="-1" strike="noStrike">
                <a:solidFill>
                  <a:srgbClr val="000000"/>
                </a:solidFill>
                <a:latin typeface="Arial"/>
              </a:rPr>
              <a:t>Click to edit the title text format</a:t>
            </a:r>
            <a:endParaRPr b="0" lang="en-US" sz="2700" spc="-1" strike="noStrike">
              <a:solidFill>
                <a:srgbClr val="000000"/>
              </a:solidFill>
              <a:latin typeface="Arial"/>
            </a:endParaRPr>
          </a:p>
        </p:txBody>
      </p:sp>
      <p:sp>
        <p:nvSpPr>
          <p:cNvPr id="206" name="PlaceHolder 2"/>
          <p:cNvSpPr>
            <a:spLocks noGrp="1"/>
          </p:cNvSpPr>
          <p:nvPr>
            <p:ph type="dt"/>
          </p:nvPr>
        </p:nvSpPr>
        <p:spPr>
          <a:xfrm>
            <a:off x="0" y="0"/>
            <a:ext cx="2999520" cy="2999520"/>
          </a:xfrm>
          <a:prstGeom prst="rect">
            <a:avLst/>
          </a:prstGeom>
        </p:spPr>
        <p:txBody>
          <a:bodyPr>
            <a:noAutofit/>
          </a:bodyPr>
          <a:p>
            <a:endParaRPr b="0" lang="en-US" sz="2400" spc="-1" strike="noStrike">
              <a:latin typeface="Times New Roman"/>
            </a:endParaRPr>
          </a:p>
        </p:txBody>
      </p:sp>
      <p:sp>
        <p:nvSpPr>
          <p:cNvPr id="207" name="PlaceHolder 3"/>
          <p:cNvSpPr>
            <a:spLocks noGrp="1"/>
          </p:cNvSpPr>
          <p:nvPr>
            <p:ph type="ftr"/>
          </p:nvPr>
        </p:nvSpPr>
        <p:spPr>
          <a:xfrm>
            <a:off x="0" y="0"/>
            <a:ext cx="2999520" cy="2999520"/>
          </a:xfrm>
          <a:prstGeom prst="rect">
            <a:avLst/>
          </a:prstGeom>
        </p:spPr>
        <p:txBody>
          <a:bodyPr>
            <a:noAutofit/>
          </a:bodyPr>
          <a:p>
            <a:endParaRPr b="0" lang="en-US" sz="2400" spc="-1" strike="noStrike">
              <a:latin typeface="Times New Roman"/>
            </a:endParaRPr>
          </a:p>
        </p:txBody>
      </p:sp>
      <p:sp>
        <p:nvSpPr>
          <p:cNvPr id="208" name="PlaceHolder 4"/>
          <p:cNvSpPr>
            <a:spLocks noGrp="1"/>
          </p:cNvSpPr>
          <p:nvPr>
            <p:ph type="sldNum"/>
          </p:nvPr>
        </p:nvSpPr>
        <p:spPr>
          <a:xfrm>
            <a:off x="0" y="0"/>
            <a:ext cx="2999520" cy="2999520"/>
          </a:xfrm>
          <a:prstGeom prst="rect">
            <a:avLst/>
          </a:prstGeom>
        </p:spPr>
        <p:txBody>
          <a:bodyPr>
            <a:noAutofit/>
          </a:bodyPr>
          <a:p>
            <a:pPr>
              <a:lnSpc>
                <a:spcPct val="100000"/>
              </a:lnSpc>
              <a:tabLst>
                <a:tab algn="l" pos="0"/>
              </a:tabLst>
            </a:pPr>
            <a:fld id="{84E8C9A0-D6D2-4B90-B70A-5CDCE94FD11D}" type="slidenum">
              <a:rPr b="0" lang="es-AR" sz="1400" spc="-1" strike="noStrike">
                <a:solidFill>
                  <a:srgbClr val="000000"/>
                </a:solidFill>
                <a:latin typeface="Arial"/>
                <a:ea typeface="Arial"/>
              </a:rPr>
              <a:t>&lt;number&gt;</a:t>
            </a:fld>
            <a:endParaRPr b="0" lang="en-US" sz="1400" spc="-1" strike="noStrike">
              <a:latin typeface="Times New Roman"/>
            </a:endParaRPr>
          </a:p>
        </p:txBody>
      </p:sp>
      <p:sp>
        <p:nvSpPr>
          <p:cNvPr id="209"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47"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51.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Google Shape;71;p1" descr=""/>
          <p:cNvPicPr/>
          <p:nvPr/>
        </p:nvPicPr>
        <p:blipFill>
          <a:blip r:embed="rId1"/>
          <a:stretch/>
        </p:blipFill>
        <p:spPr>
          <a:xfrm>
            <a:off x="4142520" y="487800"/>
            <a:ext cx="858600" cy="858600"/>
          </a:xfrm>
          <a:prstGeom prst="rect">
            <a:avLst/>
          </a:prstGeom>
          <a:ln w="0">
            <a:noFill/>
          </a:ln>
        </p:spPr>
      </p:pic>
      <p:sp>
        <p:nvSpPr>
          <p:cNvPr id="291" name="Google Shape;72;p1"/>
          <p:cNvSpPr/>
          <p:nvPr/>
        </p:nvSpPr>
        <p:spPr>
          <a:xfrm>
            <a:off x="1484640" y="2248560"/>
            <a:ext cx="6174360" cy="15537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0" lang="es-AR" sz="3000" spc="-1" strike="noStrike">
                <a:solidFill>
                  <a:srgbClr val="ffffff"/>
                </a:solidFill>
                <a:latin typeface="Montserrat"/>
                <a:ea typeface="Montserrat"/>
              </a:rPr>
              <a:t>Introducción a GCP y Cloud Computing</a:t>
            </a:r>
            <a:endParaRPr b="0" lang="en-US" sz="3000" spc="-1" strike="noStrike">
              <a:latin typeface="Arial"/>
            </a:endParaRPr>
          </a:p>
          <a:p>
            <a:pPr algn="ctr">
              <a:lnSpc>
                <a:spcPct val="100000"/>
              </a:lnSpc>
              <a:tabLst>
                <a:tab algn="l" pos="0"/>
              </a:tabLst>
            </a:pPr>
            <a:endParaRPr b="0" lang="en-US" sz="3000" spc="-1" strike="noStrike">
              <a:latin typeface="Arial"/>
            </a:endParaRPr>
          </a:p>
        </p:txBody>
      </p:sp>
      <p:sp>
        <p:nvSpPr>
          <p:cNvPr id="292" name="Google Shape;73;p1"/>
          <p:cNvSpPr/>
          <p:nvPr/>
        </p:nvSpPr>
        <p:spPr>
          <a:xfrm>
            <a:off x="2515680" y="1784160"/>
            <a:ext cx="4111920" cy="3963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0" lang="es-AR" sz="1400" spc="-1" strike="noStrike">
                <a:solidFill>
                  <a:srgbClr val="ffffff"/>
                </a:solidFill>
                <a:latin typeface="Roboto Mono"/>
                <a:ea typeface="Roboto Mono"/>
              </a:rPr>
              <a:t>Clase n° 2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Google Shape;146;p10" descr=""/>
          <p:cNvPicPr/>
          <p:nvPr/>
        </p:nvPicPr>
        <p:blipFill>
          <a:blip r:embed="rId1"/>
          <a:srcRect l="10867" t="4095" r="6040" b="1934"/>
          <a:stretch/>
        </p:blipFill>
        <p:spPr>
          <a:xfrm>
            <a:off x="161640" y="149040"/>
            <a:ext cx="4273560" cy="4832640"/>
          </a:xfrm>
          <a:prstGeom prst="rect">
            <a:avLst/>
          </a:prstGeom>
          <a:ln w="0">
            <a:noFill/>
          </a:ln>
        </p:spPr>
      </p:pic>
      <p:sp>
        <p:nvSpPr>
          <p:cNvPr id="330" name="Google Shape;147;p10"/>
          <p:cNvSpPr txBox="1"/>
          <p:nvPr/>
        </p:nvSpPr>
        <p:spPr>
          <a:xfrm>
            <a:off x="5013360" y="2565720"/>
            <a:ext cx="3423240" cy="628920"/>
          </a:xfrm>
          <a:prstGeom prst="rect">
            <a:avLst/>
          </a:prstGeom>
          <a:noFill/>
          <a:ln w="0">
            <a:noFill/>
          </a:ln>
        </p:spPr>
        <p:txBody>
          <a:bodyPr tIns="91440" bIns="91440" anchor="ctr">
            <a:noAutofit/>
          </a:bodyPr>
          <a:p>
            <a:pPr algn="r">
              <a:lnSpc>
                <a:spcPct val="100000"/>
              </a:lnSpc>
              <a:tabLst>
                <a:tab algn="l" pos="0"/>
              </a:tabLst>
            </a:pPr>
            <a:r>
              <a:rPr b="0" lang="es-AR" sz="2600" spc="-1" strike="noStrike">
                <a:solidFill>
                  <a:srgbClr val="ffffff"/>
                </a:solidFill>
                <a:latin typeface="Montserrat Light"/>
                <a:ea typeface="Montserrat Light"/>
              </a:rPr>
              <a:t>Intro a SQL</a:t>
            </a:r>
            <a:endParaRPr b="0" lang="en-US" sz="2600" spc="-1" strike="noStrike">
              <a:solidFill>
                <a:srgbClr val="000000"/>
              </a:solidFill>
              <a:latin typeface="Arial"/>
            </a:endParaRPr>
          </a:p>
        </p:txBody>
      </p:sp>
      <p:sp>
        <p:nvSpPr>
          <p:cNvPr id="331" name="Google Shape;148;p10"/>
          <p:cNvSpPr txBox="1"/>
          <p:nvPr/>
        </p:nvSpPr>
        <p:spPr>
          <a:xfrm>
            <a:off x="5379840" y="1501200"/>
            <a:ext cx="3057120" cy="1382040"/>
          </a:xfrm>
          <a:prstGeom prst="rect">
            <a:avLst/>
          </a:prstGeom>
          <a:noFill/>
          <a:ln w="0">
            <a:noFill/>
          </a:ln>
        </p:spPr>
        <p:txBody>
          <a:bodyPr tIns="91440" bIns="91440" anchor="ctr">
            <a:noAutofit/>
          </a:bodyPr>
          <a:p>
            <a:pPr algn="r">
              <a:lnSpc>
                <a:spcPct val="100000"/>
              </a:lnSpc>
              <a:tabLst>
                <a:tab algn="l" pos="0"/>
              </a:tabLst>
            </a:pPr>
            <a:r>
              <a:rPr b="0" lang="es-AR" sz="7000" spc="-1" strike="noStrike">
                <a:solidFill>
                  <a:srgbClr val="ffffff"/>
                </a:solidFill>
                <a:latin typeface="Montserrat ExtraLight"/>
                <a:ea typeface="Montserrat ExtraLight"/>
              </a:rPr>
              <a:t>02</a:t>
            </a:r>
            <a:endParaRPr b="0" lang="en-US" sz="7000" spc="-1" strike="noStrike">
              <a:solidFill>
                <a:srgbClr val="000000"/>
              </a:solidFill>
              <a:latin typeface="Arial"/>
            </a:endParaRPr>
          </a:p>
        </p:txBody>
      </p:sp>
      <p:sp>
        <p:nvSpPr>
          <p:cNvPr id="332" name="Google Shape;149;p10"/>
          <p:cNvSpPr/>
          <p:nvPr/>
        </p:nvSpPr>
        <p:spPr>
          <a:xfrm>
            <a:off x="0" y="0"/>
            <a:ext cx="4571640" cy="5143320"/>
          </a:xfrm>
          <a:prstGeom prst="frame">
            <a:avLst>
              <a:gd name="adj1" fmla="val 3424"/>
            </a:avLst>
          </a:prstGeom>
          <a:solidFill>
            <a:schemeClr val="l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Google Shape;154;p11"/>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SQL</a:t>
            </a:r>
            <a:endParaRPr b="0" lang="en-US" sz="2600" spc="-1" strike="noStrike">
              <a:solidFill>
                <a:srgbClr val="000000"/>
              </a:solidFill>
              <a:latin typeface="Arial"/>
            </a:endParaRPr>
          </a:p>
        </p:txBody>
      </p:sp>
      <p:sp>
        <p:nvSpPr>
          <p:cNvPr id="334" name="Google Shape;155;p11"/>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35" name="Google Shape;156;p11" descr=""/>
          <p:cNvPicPr/>
          <p:nvPr/>
        </p:nvPicPr>
        <p:blipFill>
          <a:blip r:embed="rId1"/>
          <a:stretch/>
        </p:blipFill>
        <p:spPr>
          <a:xfrm>
            <a:off x="724680" y="1074600"/>
            <a:ext cx="7066440" cy="3754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Google Shape;161;p12"/>
          <p:cNvSpPr/>
          <p:nvPr/>
        </p:nvSpPr>
        <p:spPr>
          <a:xfrm>
            <a:off x="2169360" y="263880"/>
            <a:ext cx="7832160" cy="697320"/>
          </a:xfrm>
          <a:prstGeom prst="rect">
            <a:avLst/>
          </a:prstGeom>
          <a:noFill/>
          <a:ln w="0">
            <a:noFill/>
          </a:ln>
        </p:spPr>
        <p:style>
          <a:lnRef idx="0"/>
          <a:fillRef idx="0"/>
          <a:effectRef idx="0"/>
          <a:fontRef idx="minor"/>
        </p:style>
        <p:txBody>
          <a:bodyPr tIns="91440" bIns="91440">
            <a:noAutofit/>
          </a:bodyPr>
          <a:p>
            <a:pPr>
              <a:lnSpc>
                <a:spcPct val="115000"/>
              </a:lnSpc>
              <a:spcBef>
                <a:spcPts val="2001"/>
              </a:spcBef>
              <a:spcAft>
                <a:spcPts val="601"/>
              </a:spcAft>
              <a:tabLst>
                <a:tab algn="l" pos="0"/>
              </a:tabLst>
            </a:pPr>
            <a:r>
              <a:rPr b="0" lang="es-AR" sz="2600" spc="-1" strike="noStrike">
                <a:solidFill>
                  <a:srgbClr val="cea6ff"/>
                </a:solidFill>
                <a:latin typeface="Montserrat"/>
                <a:ea typeface="Montserrat"/>
              </a:rPr>
              <a:t>Sentencias y Estructuras</a:t>
            </a:r>
            <a:endParaRPr b="0" lang="en-US" sz="2600" spc="-1" strike="noStrike">
              <a:latin typeface="Arial"/>
            </a:endParaRPr>
          </a:p>
        </p:txBody>
      </p:sp>
      <p:sp>
        <p:nvSpPr>
          <p:cNvPr id="337" name="Google Shape;162;p12"/>
          <p:cNvSpPr/>
          <p:nvPr/>
        </p:nvSpPr>
        <p:spPr>
          <a:xfrm>
            <a:off x="366840" y="1943280"/>
            <a:ext cx="8115480" cy="2092680"/>
          </a:xfrm>
          <a:prstGeom prst="rect">
            <a:avLst/>
          </a:prstGeom>
          <a:noFill/>
          <a:ln w="0">
            <a:noFill/>
          </a:ln>
        </p:spPr>
        <p:style>
          <a:lnRef idx="0"/>
          <a:fillRef idx="0"/>
          <a:effectRef idx="0"/>
          <a:fontRef idx="minor"/>
        </p:style>
        <p:txBody>
          <a:bodyPr tIns="91440" bIns="91440" anchor="ctr">
            <a:noAutofit/>
          </a:bodyPr>
          <a:p>
            <a:pPr algn="just">
              <a:lnSpc>
                <a:spcPct val="150000"/>
              </a:lnSpc>
              <a:tabLst>
                <a:tab algn="l" pos="0"/>
              </a:tabLst>
            </a:pPr>
            <a:r>
              <a:rPr b="0" lang="es-AR" sz="1600" spc="-1" strike="noStrike">
                <a:solidFill>
                  <a:srgbClr val="000000"/>
                </a:solidFill>
                <a:latin typeface="Twentieth Century"/>
                <a:ea typeface="Twentieth Century"/>
              </a:rPr>
              <a:t>Existen múltiples sentencias en SQL que podemos utilizar para manipular nuestros datos, las más importantes son:</a:t>
            </a:r>
            <a:endParaRPr b="0" lang="en-US" sz="1600" spc="-1" strike="noStrike">
              <a:latin typeface="Arial"/>
            </a:endParaRPr>
          </a:p>
          <a:p>
            <a:pPr algn="ctr">
              <a:lnSpc>
                <a:spcPct val="150000"/>
              </a:lnSpc>
              <a:tabLst>
                <a:tab algn="l" pos="0"/>
              </a:tabLst>
            </a:pPr>
            <a:r>
              <a:rPr b="1" lang="es-AR" sz="1600" spc="-1" strike="noStrike">
                <a:solidFill>
                  <a:srgbClr val="000000"/>
                </a:solidFill>
                <a:latin typeface="Twentieth Century"/>
                <a:ea typeface="Twentieth Century"/>
              </a:rPr>
              <a:t>Data Manipulation Language (DML)</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Select:</a:t>
            </a:r>
            <a:r>
              <a:rPr b="0" lang="es-AR" sz="1600" spc="-1" strike="noStrike">
                <a:solidFill>
                  <a:srgbClr val="000000"/>
                </a:solidFill>
                <a:latin typeface="Twentieth Century"/>
                <a:ea typeface="Twentieth Century"/>
              </a:rPr>
              <a:t>  Consultar registros de una o varias tablas.</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Delete:</a:t>
            </a:r>
            <a:r>
              <a:rPr b="0" lang="es-AR" sz="1600" spc="-1" strike="noStrike">
                <a:solidFill>
                  <a:srgbClr val="000000"/>
                </a:solidFill>
                <a:latin typeface="Twentieth Century"/>
                <a:ea typeface="Twentieth Century"/>
              </a:rPr>
              <a:t> Eliminar registros de una tabla. </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Insert:</a:t>
            </a:r>
            <a:r>
              <a:rPr b="0" lang="es-AR" sz="1600" spc="-1" strike="noStrike">
                <a:solidFill>
                  <a:srgbClr val="000000"/>
                </a:solidFill>
                <a:latin typeface="Twentieth Century"/>
                <a:ea typeface="Twentieth Century"/>
              </a:rPr>
              <a:t> Insertar registros en una tabla.</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Update:</a:t>
            </a:r>
            <a:r>
              <a:rPr b="0" lang="es-AR" sz="1600" spc="-1" strike="noStrike">
                <a:solidFill>
                  <a:srgbClr val="000000"/>
                </a:solidFill>
                <a:latin typeface="Twentieth Century"/>
                <a:ea typeface="Twentieth Century"/>
              </a:rPr>
              <a:t> Modificar registros de una tabla.</a:t>
            </a:r>
            <a:endParaRPr b="0" lang="en-US" sz="1600" spc="-1" strike="noStrike">
              <a:latin typeface="Arial"/>
            </a:endParaRPr>
          </a:p>
          <a:p>
            <a:pPr marL="266760" algn="just">
              <a:lnSpc>
                <a:spcPct val="150000"/>
              </a:lnSpc>
              <a:tabLst>
                <a:tab algn="l" pos="0"/>
              </a:tabLst>
            </a:pPr>
            <a:endParaRPr b="0" lang="en-US" sz="1600" spc="-1" strike="noStrike">
              <a:latin typeface="Arial"/>
            </a:endParaRPr>
          </a:p>
          <a:p>
            <a:pPr marL="1371600" algn="just">
              <a:lnSpc>
                <a:spcPct val="150000"/>
              </a:lnSpc>
              <a:tabLst>
                <a:tab algn="l" pos="0"/>
              </a:tabLst>
            </a:pPr>
            <a:r>
              <a:rPr b="0" lang="es-AR" sz="1600" spc="-1" strike="noStrike">
                <a:solidFill>
                  <a:srgbClr val="000000"/>
                </a:solidFill>
                <a:latin typeface="Twentieth Century"/>
                <a:ea typeface="Twentieth Century"/>
              </a:rPr>
              <a:t>Otra cláusula muy utilizada es: </a:t>
            </a:r>
            <a:r>
              <a:rPr b="1" lang="es-AR" sz="1600" spc="-1" strike="noStrike">
                <a:solidFill>
                  <a:srgbClr val="000000"/>
                </a:solidFill>
                <a:latin typeface="Twentieth Century"/>
                <a:ea typeface="Twentieth Century"/>
              </a:rPr>
              <a:t>“Where”</a:t>
            </a:r>
            <a:r>
              <a:rPr b="0" lang="es-AR" sz="1600" spc="-1" strike="noStrike">
                <a:solidFill>
                  <a:srgbClr val="000000"/>
                </a:solidFill>
                <a:latin typeface="Twentieth Century"/>
                <a:ea typeface="Twentieth Century"/>
              </a:rPr>
              <a:t>. Con esta sentencia podemos seleccionar qué filtro aplicar a nuestros datos. </a:t>
            </a:r>
            <a:endParaRPr b="0" lang="en-US" sz="1600" spc="-1" strike="noStrike">
              <a:latin typeface="Arial"/>
            </a:endParaRPr>
          </a:p>
        </p:txBody>
      </p:sp>
      <p:sp>
        <p:nvSpPr>
          <p:cNvPr id="338" name="Google Shape;163;p12"/>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Google Shape;168;p13"/>
          <p:cNvSpPr/>
          <p:nvPr/>
        </p:nvSpPr>
        <p:spPr>
          <a:xfrm>
            <a:off x="540000" y="241560"/>
            <a:ext cx="7832160" cy="697320"/>
          </a:xfrm>
          <a:prstGeom prst="rect">
            <a:avLst/>
          </a:prstGeom>
          <a:noFill/>
          <a:ln w="0">
            <a:noFill/>
          </a:ln>
        </p:spPr>
        <p:style>
          <a:lnRef idx="0"/>
          <a:fillRef idx="0"/>
          <a:effectRef idx="0"/>
          <a:fontRef idx="minor"/>
        </p:style>
        <p:txBody>
          <a:bodyPr tIns="91440" bIns="91440">
            <a:noAutofit/>
          </a:bodyPr>
          <a:p>
            <a:pPr algn="ctr">
              <a:lnSpc>
                <a:spcPct val="115000"/>
              </a:lnSpc>
              <a:spcBef>
                <a:spcPts val="2001"/>
              </a:spcBef>
              <a:spcAft>
                <a:spcPts val="601"/>
              </a:spcAft>
              <a:tabLst>
                <a:tab algn="l" pos="0"/>
              </a:tabLst>
            </a:pPr>
            <a:r>
              <a:rPr b="0" lang="es-AR" sz="2600" spc="-1" strike="noStrike">
                <a:solidFill>
                  <a:srgbClr val="cea6ff"/>
                </a:solidFill>
                <a:latin typeface="Montserrat"/>
                <a:ea typeface="Montserrat"/>
              </a:rPr>
              <a:t>Sentencias y Estructuras</a:t>
            </a:r>
            <a:endParaRPr b="0" lang="en-US" sz="2600" spc="-1" strike="noStrike">
              <a:latin typeface="Arial"/>
            </a:endParaRPr>
          </a:p>
        </p:txBody>
      </p:sp>
      <p:sp>
        <p:nvSpPr>
          <p:cNvPr id="340" name="Google Shape;169;p13"/>
          <p:cNvSpPr/>
          <p:nvPr/>
        </p:nvSpPr>
        <p:spPr>
          <a:xfrm>
            <a:off x="398520" y="1172520"/>
            <a:ext cx="8115480" cy="552960"/>
          </a:xfrm>
          <a:prstGeom prst="rect">
            <a:avLst/>
          </a:prstGeom>
          <a:noFill/>
          <a:ln w="0">
            <a:noFill/>
          </a:ln>
        </p:spPr>
        <p:style>
          <a:lnRef idx="0"/>
          <a:fillRef idx="0"/>
          <a:effectRef idx="0"/>
          <a:fontRef idx="minor"/>
        </p:style>
        <p:txBody>
          <a:bodyPr tIns="91440" bIns="91440" anchor="ctr">
            <a:noAutofit/>
          </a:bodyPr>
          <a:p>
            <a:pPr algn="ctr">
              <a:lnSpc>
                <a:spcPct val="150000"/>
              </a:lnSpc>
              <a:tabLst>
                <a:tab algn="l" pos="0"/>
              </a:tabLst>
            </a:pPr>
            <a:r>
              <a:rPr b="1" lang="es-AR" sz="1800" spc="-1" strike="noStrike">
                <a:solidFill>
                  <a:srgbClr val="000000"/>
                </a:solidFill>
                <a:latin typeface="Twentieth Century"/>
                <a:ea typeface="Twentieth Century"/>
              </a:rPr>
              <a:t>Data Definition Language (DDL)</a:t>
            </a:r>
            <a:endParaRPr b="0" lang="en-US" sz="1800" spc="-1" strike="noStrike">
              <a:latin typeface="Arial"/>
            </a:endParaRPr>
          </a:p>
        </p:txBody>
      </p:sp>
      <p:sp>
        <p:nvSpPr>
          <p:cNvPr id="341" name="Google Shape;170;p13"/>
          <p:cNvSpPr/>
          <p:nvPr/>
        </p:nvSpPr>
        <p:spPr>
          <a:xfrm>
            <a:off x="540000" y="1764720"/>
            <a:ext cx="6850080" cy="2281320"/>
          </a:xfrm>
          <a:prstGeom prst="rect">
            <a:avLst/>
          </a:prstGeom>
          <a:noFill/>
          <a:ln w="0">
            <a:noFill/>
          </a:ln>
        </p:spPr>
        <p:style>
          <a:lnRef idx="0"/>
          <a:fillRef idx="0"/>
          <a:effectRef idx="0"/>
          <a:fontRef idx="minor"/>
        </p:style>
        <p:txBody>
          <a:bodyPr>
            <a:spAutoFit/>
          </a:bodyPr>
          <a:p>
            <a:pPr>
              <a:lnSpc>
                <a:spcPct val="150000"/>
              </a:lnSpc>
              <a:tabLst>
                <a:tab algn="l" pos="0"/>
              </a:tabLst>
            </a:pPr>
            <a:r>
              <a:rPr b="0" lang="es-AR" sz="1600" spc="-1" strike="noStrike">
                <a:solidFill>
                  <a:srgbClr val="000000"/>
                </a:solidFill>
                <a:latin typeface="Twentieth Century"/>
                <a:ea typeface="Twentieth Century"/>
              </a:rPr>
              <a:t>Las sentencias más importantes son:</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CREATE DATABASE: </a:t>
            </a:r>
            <a:r>
              <a:rPr b="0" lang="es-AR" sz="1600" spc="-1" strike="noStrike">
                <a:solidFill>
                  <a:srgbClr val="000000"/>
                </a:solidFill>
                <a:latin typeface="Twentieth Century"/>
                <a:ea typeface="Twentieth Century"/>
              </a:rPr>
              <a:t>Crea una nueva base de datos.</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ALTER DATABASE:</a:t>
            </a:r>
            <a:r>
              <a:rPr b="0" lang="es-AR" sz="1600" spc="-1" strike="noStrike">
                <a:solidFill>
                  <a:srgbClr val="000000"/>
                </a:solidFill>
                <a:latin typeface="Twentieth Century"/>
                <a:ea typeface="Twentieth Century"/>
              </a:rPr>
              <a:t> Modifica una base de datos.</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1"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CREATE TABLE: </a:t>
            </a:r>
            <a:r>
              <a:rPr b="0" lang="es-AR" sz="1600" spc="-1" strike="noStrike">
                <a:solidFill>
                  <a:srgbClr val="000000"/>
                </a:solidFill>
                <a:latin typeface="Twentieth Century"/>
                <a:ea typeface="Twentieth Century"/>
              </a:rPr>
              <a:t>Crea una nueva tabla.</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1"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ALTER TABLE: </a:t>
            </a:r>
            <a:r>
              <a:rPr b="0" lang="es-AR" sz="1600" spc="-1" strike="noStrike">
                <a:solidFill>
                  <a:srgbClr val="000000"/>
                </a:solidFill>
                <a:latin typeface="Twentieth Century"/>
                <a:ea typeface="Twentieth Century"/>
              </a:rPr>
              <a:t>Modifica una tabla.</a:t>
            </a:r>
            <a:endParaRPr b="0" lang="en-US" sz="1600" spc="-1" strike="noStrike">
              <a:latin typeface="Arial"/>
            </a:endParaRPr>
          </a:p>
          <a:p>
            <a:pPr lvl="4" marL="285840" indent="-113400" algn="just">
              <a:lnSpc>
                <a:spcPct val="150000"/>
              </a:lnSpc>
              <a:buClr>
                <a:srgbClr val="000000"/>
              </a:buClr>
              <a:buFont typeface="Arial"/>
              <a:buChar char="•"/>
              <a:tabLst>
                <a:tab algn="l" pos="0"/>
              </a:tabLst>
            </a:pPr>
            <a:r>
              <a:rPr b="0" lang="es-AR" sz="1600" spc="-1" strike="noStrike">
                <a:solidFill>
                  <a:srgbClr val="000000"/>
                </a:solidFill>
                <a:latin typeface="Twentieth Century"/>
                <a:ea typeface="Twentieth Century"/>
              </a:rPr>
              <a:t> </a:t>
            </a:r>
            <a:r>
              <a:rPr b="1" lang="es-AR" sz="1600" spc="-1" strike="noStrike">
                <a:solidFill>
                  <a:srgbClr val="000000"/>
                </a:solidFill>
                <a:latin typeface="Twentieth Century"/>
                <a:ea typeface="Twentieth Century"/>
              </a:rPr>
              <a:t>DROP TABLE: </a:t>
            </a:r>
            <a:r>
              <a:rPr b="0" lang="es-AR" sz="1600" spc="-1" strike="noStrike">
                <a:solidFill>
                  <a:srgbClr val="000000"/>
                </a:solidFill>
                <a:latin typeface="Twentieth Century"/>
                <a:ea typeface="Twentieth Century"/>
              </a:rPr>
              <a:t>Eliimina una tabla.</a:t>
            </a:r>
            <a:endParaRPr b="0" lang="en-US" sz="1600" spc="-1" strike="noStrike">
              <a:latin typeface="Arial"/>
            </a:endParaRPr>
          </a:p>
        </p:txBody>
      </p:sp>
      <p:sp>
        <p:nvSpPr>
          <p:cNvPr id="342" name="Google Shape;171;p13"/>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Google Shape;176;p14"/>
          <p:cNvSpPr/>
          <p:nvPr/>
        </p:nvSpPr>
        <p:spPr>
          <a:xfrm>
            <a:off x="2325960" y="474840"/>
            <a:ext cx="7832160" cy="697320"/>
          </a:xfrm>
          <a:prstGeom prst="rect">
            <a:avLst/>
          </a:prstGeom>
          <a:noFill/>
          <a:ln w="0">
            <a:noFill/>
          </a:ln>
        </p:spPr>
        <p:style>
          <a:lnRef idx="0"/>
          <a:fillRef idx="0"/>
          <a:effectRef idx="0"/>
          <a:fontRef idx="minor"/>
        </p:style>
        <p:txBody>
          <a:bodyPr tIns="91440" bIns="91440">
            <a:noAutofit/>
          </a:bodyPr>
          <a:p>
            <a:pPr>
              <a:lnSpc>
                <a:spcPct val="115000"/>
              </a:lnSpc>
              <a:spcBef>
                <a:spcPts val="2001"/>
              </a:spcBef>
              <a:spcAft>
                <a:spcPts val="601"/>
              </a:spcAft>
              <a:tabLst>
                <a:tab algn="l" pos="0"/>
              </a:tabLst>
            </a:pPr>
            <a:r>
              <a:rPr b="0" lang="es-AR" sz="2600" spc="-1" strike="noStrike">
                <a:solidFill>
                  <a:srgbClr val="cea6ff"/>
                </a:solidFill>
                <a:latin typeface="Montserrat"/>
                <a:ea typeface="Montserrat"/>
              </a:rPr>
              <a:t>Sentencias y Estructuras</a:t>
            </a:r>
            <a:endParaRPr b="0" lang="en-US" sz="2600" spc="-1" strike="noStrike">
              <a:latin typeface="Arial"/>
            </a:endParaRPr>
          </a:p>
        </p:txBody>
      </p:sp>
      <p:sp>
        <p:nvSpPr>
          <p:cNvPr id="344" name="Google Shape;177;p14"/>
          <p:cNvSpPr/>
          <p:nvPr/>
        </p:nvSpPr>
        <p:spPr>
          <a:xfrm>
            <a:off x="514080" y="1359000"/>
            <a:ext cx="8115480" cy="552960"/>
          </a:xfrm>
          <a:prstGeom prst="rect">
            <a:avLst/>
          </a:prstGeom>
          <a:noFill/>
          <a:ln w="0">
            <a:noFill/>
          </a:ln>
        </p:spPr>
        <p:style>
          <a:lnRef idx="0"/>
          <a:fillRef idx="0"/>
          <a:effectRef idx="0"/>
          <a:fontRef idx="minor"/>
        </p:style>
        <p:txBody>
          <a:bodyPr tIns="91440" bIns="91440" anchor="ctr">
            <a:noAutofit/>
          </a:bodyPr>
          <a:p>
            <a:pPr algn="ctr">
              <a:lnSpc>
                <a:spcPct val="150000"/>
              </a:lnSpc>
              <a:tabLst>
                <a:tab algn="l" pos="0"/>
              </a:tabLst>
            </a:pPr>
            <a:r>
              <a:rPr b="1" lang="es-AR" sz="1800" spc="-1" strike="noStrike">
                <a:solidFill>
                  <a:srgbClr val="000000"/>
                </a:solidFill>
                <a:latin typeface="Twentieth Century"/>
                <a:ea typeface="Twentieth Century"/>
              </a:rPr>
              <a:t>Data Control Language (DCL)</a:t>
            </a:r>
            <a:endParaRPr b="0" lang="en-US" sz="1800" spc="-1" strike="noStrike">
              <a:latin typeface="Arial"/>
            </a:endParaRPr>
          </a:p>
        </p:txBody>
      </p:sp>
      <p:sp>
        <p:nvSpPr>
          <p:cNvPr id="345" name="Google Shape;178;p14"/>
          <p:cNvSpPr/>
          <p:nvPr/>
        </p:nvSpPr>
        <p:spPr>
          <a:xfrm>
            <a:off x="650160" y="1927080"/>
            <a:ext cx="5069520" cy="2971440"/>
          </a:xfrm>
          <a:prstGeom prst="rect">
            <a:avLst/>
          </a:prstGeom>
          <a:noFill/>
          <a:ln w="0">
            <a:noFill/>
          </a:ln>
        </p:spPr>
        <p:style>
          <a:lnRef idx="0"/>
          <a:fillRef idx="0"/>
          <a:effectRef idx="0"/>
          <a:fontRef idx="minor"/>
        </p:style>
        <p:txBody>
          <a:bodyPr>
            <a:spAutoFit/>
          </a:bodyPr>
          <a:p>
            <a:pPr>
              <a:lnSpc>
                <a:spcPct val="150000"/>
              </a:lnSpc>
              <a:tabLst>
                <a:tab algn="l" pos="0"/>
              </a:tabLst>
            </a:pPr>
            <a:r>
              <a:rPr b="0" lang="es-AR" sz="1800" spc="-1" strike="noStrike">
                <a:solidFill>
                  <a:srgbClr val="000000"/>
                </a:solidFill>
                <a:latin typeface="Twentieth Century"/>
                <a:ea typeface="Twentieth Century"/>
              </a:rPr>
              <a:t>Las sentencias más importantes son:</a:t>
            </a:r>
            <a:endParaRPr b="0" lang="en-US" sz="1800" spc="-1" strike="noStrike">
              <a:latin typeface="Arial"/>
            </a:endParaRPr>
          </a:p>
          <a:p>
            <a:pPr lvl="4" marL="285840" indent="-127800" algn="just">
              <a:lnSpc>
                <a:spcPct val="150000"/>
              </a:lnSpc>
              <a:buClr>
                <a:srgbClr val="000000"/>
              </a:buClr>
              <a:buFont typeface="Arial"/>
              <a:buChar char="•"/>
              <a:tabLst>
                <a:tab algn="l" pos="0"/>
              </a:tabLst>
            </a:pPr>
            <a:r>
              <a:rPr b="0" lang="es-AR" sz="1800" spc="-1" strike="noStrike">
                <a:solidFill>
                  <a:srgbClr val="000000"/>
                </a:solidFill>
                <a:latin typeface="Twentieth Century"/>
                <a:ea typeface="Twentieth Century"/>
              </a:rPr>
              <a:t> </a:t>
            </a:r>
            <a:r>
              <a:rPr b="1" lang="es-AR" sz="1800" spc="-1" strike="noStrike">
                <a:solidFill>
                  <a:srgbClr val="000000"/>
                </a:solidFill>
                <a:latin typeface="Twentieth Century"/>
                <a:ea typeface="Twentieth Century"/>
              </a:rPr>
              <a:t>GRANT: </a:t>
            </a:r>
            <a:r>
              <a:rPr b="0" lang="es-AR" sz="1800" spc="-1" strike="noStrike">
                <a:solidFill>
                  <a:srgbClr val="000000"/>
                </a:solidFill>
                <a:latin typeface="Twentieth Century"/>
                <a:ea typeface="Twentieth Century"/>
              </a:rPr>
              <a:t>autoriza a uno o más usuarios a realizar una operación o conjunto de operaciones sobre un objeto.</a:t>
            </a:r>
            <a:endParaRPr b="0" lang="en-US" sz="1800" spc="-1" strike="noStrike">
              <a:latin typeface="Arial"/>
            </a:endParaRPr>
          </a:p>
          <a:p>
            <a:pPr lvl="4" marL="285840" indent="-127800" algn="just">
              <a:lnSpc>
                <a:spcPct val="150000"/>
              </a:lnSpc>
              <a:buClr>
                <a:srgbClr val="000000"/>
              </a:buClr>
              <a:buFont typeface="Arial"/>
              <a:buChar char="•"/>
              <a:tabLst>
                <a:tab algn="l" pos="0"/>
              </a:tabLst>
            </a:pPr>
            <a:r>
              <a:rPr b="0" lang="es-AR" sz="1800" spc="-1" strike="noStrike">
                <a:solidFill>
                  <a:srgbClr val="000000"/>
                </a:solidFill>
                <a:latin typeface="Twentieth Century"/>
                <a:ea typeface="Twentieth Century"/>
              </a:rPr>
              <a:t> </a:t>
            </a:r>
            <a:r>
              <a:rPr b="1" lang="es-AR" sz="1800" spc="-1" strike="noStrike">
                <a:solidFill>
                  <a:srgbClr val="000000"/>
                </a:solidFill>
                <a:latin typeface="Twentieth Century"/>
                <a:ea typeface="Twentieth Century"/>
              </a:rPr>
              <a:t>REVOKE: </a:t>
            </a:r>
            <a:r>
              <a:rPr b="0" lang="es-AR" sz="1800" spc="-1" strike="noStrike">
                <a:solidFill>
                  <a:srgbClr val="000000"/>
                </a:solidFill>
                <a:latin typeface="Twentieth Century"/>
                <a:ea typeface="Twentieth Century"/>
              </a:rPr>
              <a:t>elimina una concesión, que puede ser la concesión predeterminada.</a:t>
            </a:r>
            <a:endParaRPr b="0" lang="en-US" sz="1800" spc="-1" strike="noStrike">
              <a:latin typeface="Arial"/>
            </a:endParaRPr>
          </a:p>
        </p:txBody>
      </p:sp>
      <p:sp>
        <p:nvSpPr>
          <p:cNvPr id="346" name="Google Shape;179;p14"/>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Google Shape;184;p15"/>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SELECT</a:t>
            </a:r>
            <a:endParaRPr b="0" lang="en-US" sz="2600" spc="-1" strike="noStrike">
              <a:solidFill>
                <a:srgbClr val="000000"/>
              </a:solidFill>
              <a:latin typeface="Arial"/>
            </a:endParaRPr>
          </a:p>
        </p:txBody>
      </p:sp>
      <p:sp>
        <p:nvSpPr>
          <p:cNvPr id="348" name="Google Shape;185;p15"/>
          <p:cNvSpPr/>
          <p:nvPr/>
        </p:nvSpPr>
        <p:spPr>
          <a:xfrm>
            <a:off x="724680" y="1328400"/>
            <a:ext cx="7694280" cy="155124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Para consultar datos de una tabla, deberemos usar la instrucción SELECT de SQL. La declaración SELECT contiene la sintaxis para seleccionar columnas, seleccionar filas, agrupar datos, unir tablas y realizar cálculos simples.</a:t>
            </a:r>
            <a:endParaRPr b="0" lang="en-US" sz="1600" spc="-1" strike="noStrike">
              <a:latin typeface="Arial"/>
            </a:endParaRPr>
          </a:p>
        </p:txBody>
      </p:sp>
      <p:sp>
        <p:nvSpPr>
          <p:cNvPr id="349" name="Google Shape;186;p15"/>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Google Shape;191;p16"/>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SELECT</a:t>
            </a:r>
            <a:endParaRPr b="0" lang="en-US" sz="2600" spc="-1" strike="noStrike">
              <a:solidFill>
                <a:srgbClr val="000000"/>
              </a:solidFill>
              <a:latin typeface="Arial"/>
            </a:endParaRPr>
          </a:p>
        </p:txBody>
      </p:sp>
      <p:sp>
        <p:nvSpPr>
          <p:cNvPr id="351" name="Google Shape;192;p16"/>
          <p:cNvSpPr/>
          <p:nvPr/>
        </p:nvSpPr>
        <p:spPr>
          <a:xfrm>
            <a:off x="724680" y="1328400"/>
            <a:ext cx="7694280" cy="12783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A continuación, se ilustra la sintaxis básica de la declaración SELECT que recupera datos de una sola tabla:</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52" name="Google Shape;193;p16"/>
          <p:cNvSpPr/>
          <p:nvPr/>
        </p:nvSpPr>
        <p:spPr>
          <a:xfrm>
            <a:off x="804600" y="2524680"/>
            <a:ext cx="7706520" cy="865800"/>
          </a:xfrm>
          <a:prstGeom prst="rect">
            <a:avLst/>
          </a:prstGeom>
          <a:solidFill>
            <a:schemeClr val="lt1"/>
          </a:solidFill>
          <a:ln w="25400">
            <a:solidFill>
              <a:srgbClr val="ffc000"/>
            </a:solidFill>
            <a:round/>
          </a:ln>
        </p:spPr>
        <p:style>
          <a:lnRef idx="0"/>
          <a:fillRef idx="0"/>
          <a:effectRef idx="0"/>
          <a:fontRef idx="minor"/>
        </p:style>
        <p:txBody>
          <a:bodyPr anchor="ctr">
            <a:noAutofit/>
          </a:bodyPr>
          <a:p>
            <a:pPr algn="just">
              <a:lnSpc>
                <a:spcPct val="150000"/>
              </a:lnSpc>
              <a:tabLst>
                <a:tab algn="l" pos="0"/>
              </a:tabLst>
            </a:pPr>
            <a:r>
              <a:rPr b="0" lang="es-AR" sz="1400" spc="-1" strike="noStrike">
                <a:solidFill>
                  <a:srgbClr val="252525"/>
                </a:solidFill>
                <a:latin typeface="Arial"/>
                <a:ea typeface="Arial"/>
              </a:rPr>
              <a:t>SELECT nombre_de_columna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FROM nombre_de_tabla</a:t>
            </a:r>
            <a:endParaRPr b="0" lang="en-US" sz="1400" spc="-1" strike="noStrike">
              <a:latin typeface="Arial"/>
            </a:endParaRPr>
          </a:p>
          <a:p>
            <a:pPr algn="ctr">
              <a:lnSpc>
                <a:spcPct val="100000"/>
              </a:lnSpc>
              <a:tabLst>
                <a:tab algn="l" pos="0"/>
              </a:tabLst>
            </a:pPr>
            <a:endParaRPr b="0" lang="en-US" sz="1400" spc="-1" strike="noStrike">
              <a:latin typeface="Arial"/>
            </a:endParaRPr>
          </a:p>
        </p:txBody>
      </p:sp>
      <p:sp>
        <p:nvSpPr>
          <p:cNvPr id="353" name="Google Shape;194;p16"/>
          <p:cNvSpPr/>
          <p:nvPr/>
        </p:nvSpPr>
        <p:spPr>
          <a:xfrm>
            <a:off x="8670960" y="2952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Google Shape;199;p17"/>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SELECT</a:t>
            </a:r>
            <a:endParaRPr b="0" lang="en-US" sz="2600" spc="-1" strike="noStrike">
              <a:solidFill>
                <a:srgbClr val="000000"/>
              </a:solidFill>
              <a:latin typeface="Arial"/>
            </a:endParaRPr>
          </a:p>
        </p:txBody>
      </p:sp>
      <p:sp>
        <p:nvSpPr>
          <p:cNvPr id="355" name="Google Shape;200;p17"/>
          <p:cNvSpPr/>
          <p:nvPr/>
        </p:nvSpPr>
        <p:spPr>
          <a:xfrm>
            <a:off x="724680" y="1328400"/>
            <a:ext cx="7694280" cy="12783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En caso de que deseemos consultar datos de todas las columnas de una tabla, podemos usar el operador asterisco (*), así:</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56" name="Google Shape;201;p17"/>
          <p:cNvSpPr/>
          <p:nvPr/>
        </p:nvSpPr>
        <p:spPr>
          <a:xfrm>
            <a:off x="792360" y="2388240"/>
            <a:ext cx="7706520" cy="865800"/>
          </a:xfrm>
          <a:prstGeom prst="rect">
            <a:avLst/>
          </a:prstGeom>
          <a:solidFill>
            <a:schemeClr val="lt1"/>
          </a:solidFill>
          <a:ln w="25400">
            <a:solidFill>
              <a:srgbClr val="ffc000"/>
            </a:solidFill>
            <a:round/>
          </a:ln>
        </p:spPr>
        <p:style>
          <a:lnRef idx="0"/>
          <a:fillRef idx="0"/>
          <a:effectRef idx="0"/>
          <a:fontRef idx="minor"/>
        </p:style>
        <p:txBody>
          <a:bodyPr anchor="ctr">
            <a:noAutofit/>
          </a:bodyPr>
          <a:p>
            <a:pPr algn="just">
              <a:lnSpc>
                <a:spcPct val="150000"/>
              </a:lnSpc>
              <a:tabLst>
                <a:tab algn="l" pos="0"/>
              </a:tabLst>
            </a:pPr>
            <a:endParaRPr b="0" lang="en-US" sz="18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SELECT *</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FROM nombre_de_tabla</a:t>
            </a:r>
            <a:endParaRPr b="0" lang="en-US" sz="1400" spc="-1" strike="noStrike">
              <a:latin typeface="Arial"/>
            </a:endParaRPr>
          </a:p>
          <a:p>
            <a:pPr algn="just">
              <a:lnSpc>
                <a:spcPct val="150000"/>
              </a:lnSpc>
              <a:spcBef>
                <a:spcPts val="300"/>
              </a:spcBef>
              <a:tabLst>
                <a:tab algn="l" pos="0"/>
              </a:tabLst>
            </a:pPr>
            <a:endParaRPr b="0" lang="en-US" sz="1400" spc="-1" strike="noStrike">
              <a:latin typeface="Arial"/>
            </a:endParaRPr>
          </a:p>
        </p:txBody>
      </p:sp>
      <p:sp>
        <p:nvSpPr>
          <p:cNvPr id="357" name="Google Shape;202;p17"/>
          <p:cNvSpPr/>
          <p:nvPr/>
        </p:nvSpPr>
        <p:spPr>
          <a:xfrm>
            <a:off x="714960" y="3549960"/>
            <a:ext cx="7784280" cy="12783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Importante: SQL no distingue entre mayúsculas y minúsculas, esto significa que las palabras clave SELECT y select se interpretan de igual modo sin problemas</a:t>
            </a:r>
            <a:r>
              <a:rPr b="0" lang="es-AR" sz="2000" spc="-1" strike="noStrike">
                <a:solidFill>
                  <a:srgbClr val="434343"/>
                </a:solidFill>
                <a:latin typeface="Lato"/>
                <a:ea typeface="Lato"/>
              </a:rPr>
              <a:t>.</a:t>
            </a:r>
            <a:endParaRPr b="0" lang="en-US" sz="2000" spc="-1" strike="noStrike">
              <a:latin typeface="Arial"/>
            </a:endParaRPr>
          </a:p>
        </p:txBody>
      </p:sp>
      <p:sp>
        <p:nvSpPr>
          <p:cNvPr id="358" name="Google Shape;203;p17"/>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Google Shape;208;p18"/>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ORDER BY</a:t>
            </a:r>
            <a:endParaRPr b="0" lang="en-US" sz="2600" spc="-1" strike="noStrike">
              <a:solidFill>
                <a:srgbClr val="000000"/>
              </a:solidFill>
              <a:latin typeface="Arial"/>
            </a:endParaRPr>
          </a:p>
        </p:txBody>
      </p:sp>
      <p:sp>
        <p:nvSpPr>
          <p:cNvPr id="360" name="Google Shape;209;p18"/>
          <p:cNvSpPr/>
          <p:nvPr/>
        </p:nvSpPr>
        <p:spPr>
          <a:xfrm>
            <a:off x="724680" y="1328400"/>
            <a:ext cx="7694280" cy="21927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Cuando utilizamos la instrucción SELECT para consultar datos de una tabla, el orden en que aparecen las filas en el conjunto de resultados puede no ser el esperado</a:t>
            </a:r>
            <a:r>
              <a:rPr b="0" lang="es-AR" sz="2000" spc="-1" strike="noStrike">
                <a:solidFill>
                  <a:srgbClr val="434343"/>
                </a:solidFill>
                <a:latin typeface="Lato"/>
                <a:ea typeface="Lato"/>
              </a:rPr>
              <a:t>. </a:t>
            </a:r>
            <a:endParaRPr b="0" lang="en-US" sz="2000" spc="-1" strike="noStrike">
              <a:latin typeface="Arial"/>
            </a:endParaRPr>
          </a:p>
          <a:p>
            <a:pPr algn="just">
              <a:lnSpc>
                <a:spcPct val="150000"/>
              </a:lnSpc>
              <a:tabLst>
                <a:tab algn="l" pos="0"/>
              </a:tabLst>
            </a:pPr>
            <a:endParaRPr b="0" lang="en-US" sz="2000" spc="-1" strike="noStrike">
              <a:latin typeface="Arial"/>
            </a:endParaRPr>
          </a:p>
          <a:p>
            <a:pPr algn="just">
              <a:lnSpc>
                <a:spcPct val="150000"/>
              </a:lnSpc>
              <a:tabLst>
                <a:tab algn="l" pos="0"/>
              </a:tabLst>
            </a:pPr>
            <a:endParaRPr b="0" lang="en-US" sz="2000" spc="-1" strike="noStrike">
              <a:latin typeface="Arial"/>
            </a:endParaRPr>
          </a:p>
        </p:txBody>
      </p:sp>
      <p:sp>
        <p:nvSpPr>
          <p:cNvPr id="361" name="Google Shape;210;p18"/>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Google Shape;215;p19"/>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ORDER BY</a:t>
            </a:r>
            <a:endParaRPr b="0" lang="en-US" sz="2600" spc="-1" strike="noStrike">
              <a:solidFill>
                <a:srgbClr val="000000"/>
              </a:solidFill>
              <a:latin typeface="Arial"/>
            </a:endParaRPr>
          </a:p>
        </p:txBody>
      </p:sp>
      <p:sp>
        <p:nvSpPr>
          <p:cNvPr id="363" name="Google Shape;216;p19"/>
          <p:cNvSpPr/>
          <p:nvPr/>
        </p:nvSpPr>
        <p:spPr>
          <a:xfrm>
            <a:off x="724680" y="1328400"/>
            <a:ext cx="7694280" cy="164340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Para especificar exactamente el orden de las filas en el conjunto de resultados, deberemos agregar una cláusula ORDER BY en la declaración del SELECT de la siguiente manera:</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64" name="Google Shape;217;p19"/>
          <p:cNvSpPr/>
          <p:nvPr/>
        </p:nvSpPr>
        <p:spPr>
          <a:xfrm>
            <a:off x="724680" y="2747520"/>
            <a:ext cx="7706520" cy="1274760"/>
          </a:xfrm>
          <a:prstGeom prst="rect">
            <a:avLst/>
          </a:prstGeom>
          <a:solidFill>
            <a:schemeClr val="lt1"/>
          </a:solidFill>
          <a:ln w="25400">
            <a:solidFill>
              <a:srgbClr val="ffc000"/>
            </a:solidFill>
            <a:round/>
          </a:ln>
        </p:spPr>
        <p:style>
          <a:lnRef idx="0"/>
          <a:fillRef idx="0"/>
          <a:effectRef idx="0"/>
          <a:fontRef idx="minor"/>
        </p:style>
        <p:txBody>
          <a:bodyPr anchor="ctr">
            <a:noAutofit/>
          </a:bodyPr>
          <a:p>
            <a:pPr algn="just">
              <a:lnSpc>
                <a:spcPct val="150000"/>
              </a:lnSpc>
              <a:tabLst>
                <a:tab algn="l" pos="0"/>
              </a:tabLst>
            </a:pPr>
            <a:endParaRPr b="0" lang="en-US" sz="18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SELECT nombre_de_columna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FROM nombre_de_tabla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ORDER BY nombre_de_columna ASC</a:t>
            </a:r>
            <a:endParaRPr b="0" lang="en-US" sz="1400" spc="-1" strike="noStrike">
              <a:latin typeface="Arial"/>
            </a:endParaRPr>
          </a:p>
          <a:p>
            <a:pPr algn="just">
              <a:lnSpc>
                <a:spcPct val="150000"/>
              </a:lnSpc>
              <a:spcBef>
                <a:spcPts val="300"/>
              </a:spcBef>
              <a:tabLst>
                <a:tab algn="l" pos="0"/>
              </a:tabLst>
            </a:pPr>
            <a:endParaRPr b="0" lang="en-US" sz="1400" spc="-1" strike="noStrike">
              <a:latin typeface="Arial"/>
            </a:endParaRPr>
          </a:p>
        </p:txBody>
      </p:sp>
      <p:sp>
        <p:nvSpPr>
          <p:cNvPr id="365" name="Google Shape;218;p19"/>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Google Shape;78;p2" descr=""/>
          <p:cNvPicPr/>
          <p:nvPr/>
        </p:nvPicPr>
        <p:blipFill>
          <a:blip r:embed="rId1"/>
          <a:srcRect l="16410" t="0" r="18070" b="0"/>
          <a:stretch/>
        </p:blipFill>
        <p:spPr>
          <a:xfrm>
            <a:off x="1580040" y="2731320"/>
            <a:ext cx="1810800" cy="1791360"/>
          </a:xfrm>
          <a:prstGeom prst="rect">
            <a:avLst/>
          </a:prstGeom>
          <a:ln w="0">
            <a:noFill/>
          </a:ln>
        </p:spPr>
      </p:pic>
      <p:pic>
        <p:nvPicPr>
          <p:cNvPr id="294" name="Google Shape;79;p2" descr=""/>
          <p:cNvPicPr/>
          <p:nvPr/>
        </p:nvPicPr>
        <p:blipFill>
          <a:blip r:embed="rId2"/>
          <a:srcRect l="0" t="0" r="0" b="34257"/>
          <a:stretch/>
        </p:blipFill>
        <p:spPr>
          <a:xfrm>
            <a:off x="1580040" y="705960"/>
            <a:ext cx="1810800" cy="1791360"/>
          </a:xfrm>
          <a:prstGeom prst="rect">
            <a:avLst/>
          </a:prstGeom>
          <a:ln w="0">
            <a:noFill/>
          </a:ln>
        </p:spPr>
      </p:pic>
      <p:sp>
        <p:nvSpPr>
          <p:cNvPr id="295" name="Google Shape;80;p2"/>
          <p:cNvSpPr txBox="1"/>
          <p:nvPr/>
        </p:nvSpPr>
        <p:spPr>
          <a:xfrm>
            <a:off x="5012640" y="1896840"/>
            <a:ext cx="3515040" cy="324720"/>
          </a:xfrm>
          <a:prstGeom prst="rect">
            <a:avLst/>
          </a:prstGeom>
          <a:noFill/>
          <a:ln w="0">
            <a:noFill/>
          </a:ln>
        </p:spPr>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Modelo Relacional</a:t>
            </a:r>
            <a:endParaRPr b="0" lang="en-US" sz="1700" spc="-1" strike="noStrike">
              <a:solidFill>
                <a:srgbClr val="000000"/>
              </a:solidFill>
              <a:latin typeface="Arial"/>
            </a:endParaRPr>
          </a:p>
        </p:txBody>
      </p:sp>
      <p:sp>
        <p:nvSpPr>
          <p:cNvPr id="296" name="Google Shape;81;p2"/>
          <p:cNvSpPr txBox="1"/>
          <p:nvPr/>
        </p:nvSpPr>
        <p:spPr>
          <a:xfrm>
            <a:off x="5012640" y="2655720"/>
            <a:ext cx="2806920" cy="324720"/>
          </a:xfrm>
          <a:prstGeom prst="rect">
            <a:avLst/>
          </a:prstGeom>
          <a:noFill/>
          <a:ln w="0">
            <a:noFill/>
          </a:ln>
        </p:spPr>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Intro a SQL</a:t>
            </a:r>
            <a:endParaRPr b="0" lang="en-US" sz="1700" spc="-1" strike="noStrike">
              <a:solidFill>
                <a:srgbClr val="000000"/>
              </a:solidFill>
              <a:latin typeface="Arial"/>
            </a:endParaRPr>
          </a:p>
        </p:txBody>
      </p:sp>
      <p:sp>
        <p:nvSpPr>
          <p:cNvPr id="297" name="Google Shape;82;p2"/>
          <p:cNvSpPr txBox="1"/>
          <p:nvPr/>
        </p:nvSpPr>
        <p:spPr>
          <a:xfrm>
            <a:off x="4404240" y="1821600"/>
            <a:ext cx="884520" cy="290160"/>
          </a:xfrm>
          <a:prstGeom prst="rect">
            <a:avLst/>
          </a:prstGeom>
          <a:noFill/>
          <a:ln w="0">
            <a:noFill/>
          </a:ln>
        </p:spPr>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01</a:t>
            </a:r>
            <a:endParaRPr b="0" lang="en-US" sz="1700" spc="-1" strike="noStrike">
              <a:solidFill>
                <a:srgbClr val="000000"/>
              </a:solidFill>
              <a:latin typeface="Arial"/>
            </a:endParaRPr>
          </a:p>
        </p:txBody>
      </p:sp>
      <p:sp>
        <p:nvSpPr>
          <p:cNvPr id="298" name="Google Shape;83;p2"/>
          <p:cNvSpPr txBox="1"/>
          <p:nvPr/>
        </p:nvSpPr>
        <p:spPr>
          <a:xfrm>
            <a:off x="4404240" y="2690280"/>
            <a:ext cx="684360" cy="290160"/>
          </a:xfrm>
          <a:prstGeom prst="rect">
            <a:avLst/>
          </a:prstGeom>
          <a:noFill/>
          <a:ln w="0">
            <a:noFill/>
          </a:ln>
        </p:spPr>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02</a:t>
            </a:r>
            <a:endParaRPr b="0" lang="en-US" sz="1700" spc="-1" strike="noStrike">
              <a:solidFill>
                <a:srgbClr val="000000"/>
              </a:solidFill>
              <a:latin typeface="Arial"/>
            </a:endParaRPr>
          </a:p>
        </p:txBody>
      </p:sp>
      <p:sp>
        <p:nvSpPr>
          <p:cNvPr id="299" name="Google Shape;84;p2"/>
          <p:cNvSpPr txBox="1"/>
          <p:nvPr/>
        </p:nvSpPr>
        <p:spPr>
          <a:xfrm>
            <a:off x="4327920" y="530640"/>
            <a:ext cx="3768840" cy="52812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TABLE OF CONTENTS</a:t>
            </a:r>
            <a:endParaRPr b="0" lang="en-US" sz="2600" spc="-1" strike="noStrike">
              <a:solidFill>
                <a:srgbClr val="000000"/>
              </a:solidFill>
              <a:latin typeface="Arial"/>
            </a:endParaRPr>
          </a:p>
        </p:txBody>
      </p:sp>
      <p:sp>
        <p:nvSpPr>
          <p:cNvPr id="300" name="Google Shape;85;p2"/>
          <p:cNvSpPr/>
          <p:nvPr/>
        </p:nvSpPr>
        <p:spPr>
          <a:xfrm>
            <a:off x="5012640" y="3362400"/>
            <a:ext cx="2806920" cy="3247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Big Query</a:t>
            </a:r>
            <a:endParaRPr b="0" lang="en-US" sz="1700" spc="-1" strike="noStrike">
              <a:latin typeface="Arial"/>
            </a:endParaRPr>
          </a:p>
        </p:txBody>
      </p:sp>
      <p:sp>
        <p:nvSpPr>
          <p:cNvPr id="301" name="Google Shape;86;p2"/>
          <p:cNvSpPr/>
          <p:nvPr/>
        </p:nvSpPr>
        <p:spPr>
          <a:xfrm>
            <a:off x="4404240" y="3391200"/>
            <a:ext cx="684360" cy="29016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es-AR" sz="1700" spc="-1" strike="noStrike">
                <a:solidFill>
                  <a:srgbClr val="ffffff"/>
                </a:solidFill>
                <a:latin typeface="Montserrat"/>
                <a:ea typeface="Montserrat"/>
              </a:rPr>
              <a:t>03</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Google Shape;223;p20"/>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ORDER BY</a:t>
            </a:r>
            <a:endParaRPr b="0" lang="en-US" sz="2600" spc="-1" strike="noStrike">
              <a:solidFill>
                <a:srgbClr val="000000"/>
              </a:solidFill>
              <a:latin typeface="Arial"/>
            </a:endParaRPr>
          </a:p>
        </p:txBody>
      </p:sp>
      <p:sp>
        <p:nvSpPr>
          <p:cNvPr id="367" name="Google Shape;224;p20"/>
          <p:cNvSpPr/>
          <p:nvPr/>
        </p:nvSpPr>
        <p:spPr>
          <a:xfrm>
            <a:off x="759600" y="1208520"/>
            <a:ext cx="7659360" cy="118692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La cláusula ORDER BY aparece después de la cláusula FROM. En caso de que la declaración SELECT contenga una cláusula WHERE, la cláusula ORDER BY debe aparecer después de la cláusula WHERE. </a:t>
            </a:r>
            <a:endParaRPr b="0" lang="en-US" sz="1600" spc="-1" strike="noStrike">
              <a:latin typeface="Arial"/>
            </a:endParaRPr>
          </a:p>
        </p:txBody>
      </p:sp>
      <p:sp>
        <p:nvSpPr>
          <p:cNvPr id="368" name="Google Shape;225;p20"/>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Google Shape;230;p21"/>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ORDER BY</a:t>
            </a:r>
            <a:endParaRPr b="0" lang="en-US" sz="2600" spc="-1" strike="noStrike">
              <a:solidFill>
                <a:srgbClr val="000000"/>
              </a:solidFill>
              <a:latin typeface="Arial"/>
            </a:endParaRPr>
          </a:p>
        </p:txBody>
      </p:sp>
      <p:sp>
        <p:nvSpPr>
          <p:cNvPr id="370" name="Google Shape;231;p21"/>
          <p:cNvSpPr/>
          <p:nvPr/>
        </p:nvSpPr>
        <p:spPr>
          <a:xfrm>
            <a:off x="759600" y="1208520"/>
            <a:ext cx="7694280" cy="237420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Para ordenar el conjunto de resultados, tendremos que elegir el tipo de ordenación, en base a las siguientes consideraciones:</a:t>
            </a:r>
            <a:endParaRPr b="0" lang="en-US" sz="1600" spc="-1" strike="noStrike">
              <a:latin typeface="Arial"/>
            </a:endParaRPr>
          </a:p>
          <a:p>
            <a:pPr algn="just">
              <a:lnSpc>
                <a:spcPct val="150000"/>
              </a:lnSpc>
              <a:tabLst>
                <a:tab algn="l" pos="0"/>
              </a:tabLst>
            </a:pPr>
            <a:endParaRPr b="0" lang="en-US" sz="1600" spc="-1" strike="noStrike">
              <a:latin typeface="Arial"/>
            </a:endParaRPr>
          </a:p>
          <a:p>
            <a:pPr marL="343080" indent="-342720" algn="just">
              <a:lnSpc>
                <a:spcPct val="150000"/>
              </a:lnSpc>
              <a:buClr>
                <a:srgbClr val="000000"/>
              </a:buClr>
              <a:buFont typeface="Arial"/>
              <a:buChar char="•"/>
              <a:tabLst>
                <a:tab algn="l" pos="0"/>
              </a:tabLst>
            </a:pPr>
            <a:r>
              <a:rPr b="0" lang="es-AR" sz="1600" spc="-1" strike="noStrike">
                <a:solidFill>
                  <a:srgbClr val="252525"/>
                </a:solidFill>
                <a:latin typeface="Roboto Mono"/>
                <a:ea typeface="Roboto Mono"/>
              </a:rPr>
              <a:t>Ascendente (ASC)</a:t>
            </a:r>
            <a:endParaRPr b="0" lang="en-US" sz="1600" spc="-1" strike="noStrike">
              <a:latin typeface="Arial"/>
            </a:endParaRPr>
          </a:p>
          <a:p>
            <a:pPr marL="343080" indent="-342720" algn="just">
              <a:lnSpc>
                <a:spcPct val="150000"/>
              </a:lnSpc>
              <a:buClr>
                <a:srgbClr val="000000"/>
              </a:buClr>
              <a:buFont typeface="Arial"/>
              <a:buChar char="•"/>
              <a:tabLst>
                <a:tab algn="l" pos="0"/>
              </a:tabLst>
            </a:pPr>
            <a:r>
              <a:rPr b="0" lang="es-AR" sz="1600" spc="-1" strike="noStrike">
                <a:solidFill>
                  <a:srgbClr val="252525"/>
                </a:solidFill>
                <a:latin typeface="Roboto Mono"/>
                <a:ea typeface="Roboto Mono"/>
              </a:rPr>
              <a:t>Descendente (DESC)</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71" name="Google Shape;232;p21"/>
          <p:cNvSpPr/>
          <p:nvPr/>
        </p:nvSpPr>
        <p:spPr>
          <a:xfrm>
            <a:off x="707400" y="3767760"/>
            <a:ext cx="7729200" cy="8211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Aclaración: Si no especifica el orden de clasificación, por defecto es ascendente.</a:t>
            </a:r>
            <a:endParaRPr b="0" lang="en-US" sz="1600" spc="-1" strike="noStrike">
              <a:latin typeface="Arial"/>
            </a:endParaRPr>
          </a:p>
        </p:txBody>
      </p:sp>
      <p:sp>
        <p:nvSpPr>
          <p:cNvPr id="372" name="Google Shape;233;p21"/>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Google Shape;238;p22"/>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DISTINCT</a:t>
            </a:r>
            <a:endParaRPr b="0" lang="en-US" sz="2600" spc="-1" strike="noStrike">
              <a:solidFill>
                <a:srgbClr val="000000"/>
              </a:solidFill>
              <a:latin typeface="Arial"/>
            </a:endParaRPr>
          </a:p>
        </p:txBody>
      </p:sp>
      <p:sp>
        <p:nvSpPr>
          <p:cNvPr id="374" name="Google Shape;239;p22"/>
          <p:cNvSpPr/>
          <p:nvPr/>
        </p:nvSpPr>
        <p:spPr>
          <a:xfrm>
            <a:off x="759600" y="1208520"/>
            <a:ext cx="7694280" cy="200916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Cuando consultamos nuestros datos, puede llegar a pasar que tengamos registros duplicados dentro de los resultados de la query. Para eliminar los duplicados deberemos utilizar el operador DISTINCT en la cláusula SELECT de la siguiente manera:</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75" name="Google Shape;240;p22"/>
          <p:cNvSpPr/>
          <p:nvPr/>
        </p:nvSpPr>
        <p:spPr>
          <a:xfrm>
            <a:off x="870120" y="3297600"/>
            <a:ext cx="7513920" cy="1274760"/>
          </a:xfrm>
          <a:prstGeom prst="rect">
            <a:avLst/>
          </a:prstGeom>
          <a:solidFill>
            <a:schemeClr val="lt1"/>
          </a:solidFill>
          <a:ln w="25400">
            <a:solidFill>
              <a:srgbClr val="ffc000"/>
            </a:solidFill>
            <a:round/>
          </a:ln>
        </p:spPr>
        <p:style>
          <a:lnRef idx="0"/>
          <a:fillRef idx="0"/>
          <a:effectRef idx="0"/>
          <a:fontRef idx="minor"/>
        </p:style>
        <p:txBody>
          <a:bodyPr anchor="ctr">
            <a:noAutofit/>
          </a:bodyPr>
          <a:p>
            <a:pPr algn="just">
              <a:lnSpc>
                <a:spcPct val="150000"/>
              </a:lnSpc>
              <a:tabLst>
                <a:tab algn="l" pos="0"/>
              </a:tabLst>
            </a:pPr>
            <a:endParaRPr b="0" lang="en-US" sz="18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SELECT DISTINCT nombre_de_columna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FROM nombre_de_tabla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ORDER BY nombre_de_columna ASC</a:t>
            </a:r>
            <a:endParaRPr b="0" lang="en-US" sz="1400" spc="-1" strike="noStrike">
              <a:latin typeface="Arial"/>
            </a:endParaRPr>
          </a:p>
          <a:p>
            <a:pPr algn="just">
              <a:lnSpc>
                <a:spcPct val="150000"/>
              </a:lnSpc>
              <a:spcBef>
                <a:spcPts val="300"/>
              </a:spcBef>
              <a:tabLst>
                <a:tab algn="l" pos="0"/>
              </a:tabLst>
            </a:pPr>
            <a:endParaRPr b="0" lang="en-US" sz="1400" spc="-1" strike="noStrike">
              <a:latin typeface="Arial"/>
            </a:endParaRPr>
          </a:p>
        </p:txBody>
      </p:sp>
      <p:sp>
        <p:nvSpPr>
          <p:cNvPr id="376" name="Google Shape;241;p22"/>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Google Shape;246;p23"/>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WHERE</a:t>
            </a:r>
            <a:endParaRPr b="0" lang="en-US" sz="2600" spc="-1" strike="noStrike">
              <a:solidFill>
                <a:srgbClr val="000000"/>
              </a:solidFill>
              <a:latin typeface="Arial"/>
            </a:endParaRPr>
          </a:p>
        </p:txBody>
      </p:sp>
      <p:sp>
        <p:nvSpPr>
          <p:cNvPr id="378" name="Google Shape;247;p23"/>
          <p:cNvSpPr/>
          <p:nvPr/>
        </p:nvSpPr>
        <p:spPr>
          <a:xfrm>
            <a:off x="759600" y="1208520"/>
            <a:ext cx="7694280" cy="164412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Para seleccionar ciertas filas de una tabla, se usa la cláusula WHERE en la declaración SELECT. A continuación, se ilustra la sintaxis de la cláusula WHERE en la declaración SELECT:</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79" name="Google Shape;248;p23"/>
          <p:cNvSpPr/>
          <p:nvPr/>
        </p:nvSpPr>
        <p:spPr>
          <a:xfrm>
            <a:off x="844200" y="2898000"/>
            <a:ext cx="7455240" cy="1274760"/>
          </a:xfrm>
          <a:prstGeom prst="rect">
            <a:avLst/>
          </a:prstGeom>
          <a:solidFill>
            <a:schemeClr val="lt1"/>
          </a:solidFill>
          <a:ln w="25400">
            <a:solidFill>
              <a:srgbClr val="ffc000"/>
            </a:solidFill>
            <a:round/>
          </a:ln>
        </p:spPr>
        <p:style>
          <a:lnRef idx="0"/>
          <a:fillRef idx="0"/>
          <a:effectRef idx="0"/>
          <a:fontRef idx="minor"/>
        </p:style>
        <p:txBody>
          <a:bodyPr anchor="ctr">
            <a:noAutofit/>
          </a:bodyPr>
          <a:p>
            <a:pPr algn="just">
              <a:lnSpc>
                <a:spcPct val="150000"/>
              </a:lnSpc>
              <a:tabLst>
                <a:tab algn="l" pos="0"/>
              </a:tabLst>
            </a:pPr>
            <a:endParaRPr b="0" lang="en-US" sz="18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SELECT nombre_de_columna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FROM nombre_de_tabla</a:t>
            </a:r>
            <a:endParaRPr b="0" lang="en-US" sz="1400" spc="-1" strike="noStrike">
              <a:latin typeface="Arial"/>
            </a:endParaRPr>
          </a:p>
          <a:p>
            <a:pPr algn="just">
              <a:lnSpc>
                <a:spcPct val="150000"/>
              </a:lnSpc>
              <a:spcBef>
                <a:spcPts val="300"/>
              </a:spcBef>
              <a:tabLst>
                <a:tab algn="l" pos="0"/>
              </a:tabLst>
            </a:pPr>
            <a:r>
              <a:rPr b="0" lang="es-AR" sz="1400" spc="-1" strike="noStrike">
                <a:solidFill>
                  <a:srgbClr val="252525"/>
                </a:solidFill>
                <a:latin typeface="Arial"/>
                <a:ea typeface="Arial"/>
              </a:rPr>
              <a:t>WHERE condición</a:t>
            </a:r>
            <a:endParaRPr b="0" lang="en-US" sz="1400" spc="-1" strike="noStrike">
              <a:latin typeface="Arial"/>
            </a:endParaRPr>
          </a:p>
          <a:p>
            <a:pPr algn="just">
              <a:lnSpc>
                <a:spcPct val="150000"/>
              </a:lnSpc>
              <a:spcBef>
                <a:spcPts val="300"/>
              </a:spcBef>
              <a:tabLst>
                <a:tab algn="l" pos="0"/>
              </a:tabLst>
            </a:pPr>
            <a:endParaRPr b="0" lang="en-US" sz="1400" spc="-1" strike="noStrike">
              <a:latin typeface="Arial"/>
            </a:endParaRPr>
          </a:p>
        </p:txBody>
      </p:sp>
      <p:sp>
        <p:nvSpPr>
          <p:cNvPr id="380" name="Google Shape;249;p23"/>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Google Shape;254;p24"/>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WHERE</a:t>
            </a:r>
            <a:endParaRPr b="0" lang="en-US" sz="2600" spc="-1" strike="noStrike">
              <a:solidFill>
                <a:srgbClr val="000000"/>
              </a:solidFill>
              <a:latin typeface="Arial"/>
            </a:endParaRPr>
          </a:p>
        </p:txBody>
      </p:sp>
      <p:sp>
        <p:nvSpPr>
          <p:cNvPr id="382" name="Google Shape;255;p24"/>
          <p:cNvSpPr/>
          <p:nvPr/>
        </p:nvSpPr>
        <p:spPr>
          <a:xfrm>
            <a:off x="759600" y="1208520"/>
            <a:ext cx="7694280" cy="200844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Importante: </a:t>
            </a:r>
            <a:endParaRPr b="0" lang="en-US" sz="1600" spc="-1" strike="noStrike">
              <a:latin typeface="Arial"/>
            </a:endParaRPr>
          </a:p>
          <a:p>
            <a:pPr algn="just">
              <a:lnSpc>
                <a:spcPct val="150000"/>
              </a:lnSpc>
              <a:tabLst>
                <a:tab algn="l" pos="0"/>
              </a:tabLst>
            </a:pPr>
            <a:r>
              <a:rPr b="0" lang="es-AR" sz="1600" spc="-1" strike="noStrike">
                <a:solidFill>
                  <a:srgbClr val="252525"/>
                </a:solidFill>
                <a:latin typeface="Roboto Mono"/>
                <a:ea typeface="Roboto Mono"/>
              </a:rPr>
              <a:t>La cláusula WHERE aparece inmediatamente después de la cláusula FROM y contiene una o más expresiones lógicas que evalúan cada fila de la tabla.</a:t>
            </a:r>
            <a:endParaRPr b="0" lang="en-US" sz="1600" spc="-1" strike="noStrike">
              <a:latin typeface="Arial"/>
            </a:endParaRPr>
          </a:p>
          <a:p>
            <a:pPr algn="just">
              <a:lnSpc>
                <a:spcPct val="150000"/>
              </a:lnSpc>
              <a:tabLst>
                <a:tab algn="l" pos="0"/>
              </a:tabLst>
            </a:pPr>
            <a:endParaRPr b="0" lang="en-US" sz="1600" spc="-1" strike="noStrike">
              <a:latin typeface="Arial"/>
            </a:endParaRPr>
          </a:p>
        </p:txBody>
      </p:sp>
      <p:sp>
        <p:nvSpPr>
          <p:cNvPr id="383" name="Google Shape;256;p24"/>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Google Shape;261;p25"/>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OPERADORES DE COMPARACIÓN</a:t>
            </a:r>
            <a:endParaRPr b="0" lang="en-US" sz="2600" spc="-1" strike="noStrike">
              <a:solidFill>
                <a:srgbClr val="000000"/>
              </a:solidFill>
              <a:latin typeface="Arial"/>
            </a:endParaRPr>
          </a:p>
        </p:txBody>
      </p:sp>
      <p:sp>
        <p:nvSpPr>
          <p:cNvPr id="385" name="Google Shape;262;p25"/>
          <p:cNvSpPr/>
          <p:nvPr/>
        </p:nvSpPr>
        <p:spPr>
          <a:xfrm>
            <a:off x="759600" y="1208520"/>
            <a:ext cx="7694280" cy="164340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La forma más básica de filtrar datos es utilizar operadores de comparación. La siguiente tabla muestra los operadores de comparación SQL:</a:t>
            </a:r>
            <a:endParaRPr b="0" lang="en-US" sz="1600" spc="-1" strike="noStrike">
              <a:latin typeface="Arial"/>
            </a:endParaRPr>
          </a:p>
          <a:p>
            <a:pPr algn="just">
              <a:lnSpc>
                <a:spcPct val="150000"/>
              </a:lnSpc>
              <a:tabLst>
                <a:tab algn="l" pos="0"/>
              </a:tabLst>
            </a:pPr>
            <a:endParaRPr b="0" lang="en-US" sz="1600" spc="-1" strike="noStrike">
              <a:latin typeface="Arial"/>
            </a:endParaRPr>
          </a:p>
        </p:txBody>
      </p:sp>
      <p:pic>
        <p:nvPicPr>
          <p:cNvPr id="386" name="Google Shape;263;p25" descr=""/>
          <p:cNvPicPr/>
          <p:nvPr/>
        </p:nvPicPr>
        <p:blipFill>
          <a:blip r:embed="rId1"/>
          <a:stretch/>
        </p:blipFill>
        <p:spPr>
          <a:xfrm>
            <a:off x="6024600" y="2327760"/>
            <a:ext cx="2429280" cy="2653200"/>
          </a:xfrm>
          <a:prstGeom prst="rect">
            <a:avLst/>
          </a:prstGeom>
          <a:ln w="9525">
            <a:solidFill>
              <a:srgbClr val="ffc000"/>
            </a:solidFill>
            <a:round/>
          </a:ln>
        </p:spPr>
      </p:pic>
      <p:sp>
        <p:nvSpPr>
          <p:cNvPr id="387" name="Google Shape;264;p25"/>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Google Shape;269;p26"/>
          <p:cNvSpPr txBox="1"/>
          <p:nvPr/>
        </p:nvSpPr>
        <p:spPr>
          <a:xfrm>
            <a:off x="724680" y="551880"/>
            <a:ext cx="7455240" cy="82368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OPERADORES LÓGICOS</a:t>
            </a:r>
            <a:endParaRPr b="0" lang="en-US" sz="2600" spc="-1" strike="noStrike">
              <a:solidFill>
                <a:srgbClr val="000000"/>
              </a:solidFill>
              <a:latin typeface="Arial"/>
            </a:endParaRPr>
          </a:p>
        </p:txBody>
      </p:sp>
      <p:sp>
        <p:nvSpPr>
          <p:cNvPr id="389" name="Google Shape;270;p26"/>
          <p:cNvSpPr/>
          <p:nvPr/>
        </p:nvSpPr>
        <p:spPr>
          <a:xfrm>
            <a:off x="759600" y="1208520"/>
            <a:ext cx="7694280" cy="91332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0" lang="es-AR" sz="1600" spc="-1" strike="noStrike">
                <a:solidFill>
                  <a:srgbClr val="252525"/>
                </a:solidFill>
                <a:latin typeface="Roboto Mono"/>
                <a:ea typeface="Roboto Mono"/>
              </a:rPr>
              <a:t>La siguiente tabla muestra los operadores lógicos de SQL:</a:t>
            </a:r>
            <a:endParaRPr b="0" lang="en-US" sz="1600" spc="-1" strike="noStrike">
              <a:latin typeface="Arial"/>
            </a:endParaRPr>
          </a:p>
          <a:p>
            <a:pPr algn="just">
              <a:lnSpc>
                <a:spcPct val="150000"/>
              </a:lnSpc>
              <a:tabLst>
                <a:tab algn="l" pos="0"/>
              </a:tabLst>
            </a:pPr>
            <a:endParaRPr b="0" lang="en-US" sz="1600" spc="-1" strike="noStrike">
              <a:latin typeface="Arial"/>
            </a:endParaRPr>
          </a:p>
        </p:txBody>
      </p:sp>
      <p:pic>
        <p:nvPicPr>
          <p:cNvPr id="390" name="Google Shape;271;p26" descr=""/>
          <p:cNvPicPr/>
          <p:nvPr/>
        </p:nvPicPr>
        <p:blipFill>
          <a:blip r:embed="rId1"/>
          <a:srcRect l="0" t="0" r="0" b="16682"/>
          <a:stretch/>
        </p:blipFill>
        <p:spPr>
          <a:xfrm>
            <a:off x="836280" y="1796040"/>
            <a:ext cx="7455240" cy="2979720"/>
          </a:xfrm>
          <a:prstGeom prst="rect">
            <a:avLst/>
          </a:prstGeom>
          <a:ln w="9525">
            <a:solidFill>
              <a:srgbClr val="ffc000"/>
            </a:solidFill>
            <a:round/>
          </a:ln>
        </p:spPr>
      </p:pic>
      <p:sp>
        <p:nvSpPr>
          <p:cNvPr id="391" name="Google Shape;272;p26"/>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Google Shape;277;p27" descr=""/>
          <p:cNvPicPr/>
          <p:nvPr/>
        </p:nvPicPr>
        <p:blipFill>
          <a:blip r:embed="rId1"/>
          <a:srcRect l="10867" t="4095" r="6040" b="1934"/>
          <a:stretch/>
        </p:blipFill>
        <p:spPr>
          <a:xfrm>
            <a:off x="161640" y="149040"/>
            <a:ext cx="4273560" cy="4832640"/>
          </a:xfrm>
          <a:prstGeom prst="rect">
            <a:avLst/>
          </a:prstGeom>
          <a:ln w="0">
            <a:noFill/>
          </a:ln>
        </p:spPr>
      </p:pic>
      <p:sp>
        <p:nvSpPr>
          <p:cNvPr id="393" name="Google Shape;278;p27"/>
          <p:cNvSpPr txBox="1"/>
          <p:nvPr/>
        </p:nvSpPr>
        <p:spPr>
          <a:xfrm>
            <a:off x="5013360" y="2565720"/>
            <a:ext cx="3423240" cy="628920"/>
          </a:xfrm>
          <a:prstGeom prst="rect">
            <a:avLst/>
          </a:prstGeom>
          <a:noFill/>
          <a:ln w="0">
            <a:noFill/>
          </a:ln>
        </p:spPr>
        <p:txBody>
          <a:bodyPr tIns="91440" bIns="91440" anchor="ctr">
            <a:noAutofit/>
          </a:bodyPr>
          <a:p>
            <a:pPr algn="r">
              <a:lnSpc>
                <a:spcPct val="100000"/>
              </a:lnSpc>
              <a:tabLst>
                <a:tab algn="l" pos="0"/>
              </a:tabLst>
            </a:pPr>
            <a:r>
              <a:rPr b="0" lang="es-AR" sz="2600" spc="-1" strike="noStrike">
                <a:solidFill>
                  <a:srgbClr val="ffffff"/>
                </a:solidFill>
                <a:latin typeface="Montserrat Light"/>
                <a:ea typeface="Montserrat Light"/>
              </a:rPr>
              <a:t>Big Query</a:t>
            </a:r>
            <a:endParaRPr b="0" lang="en-US" sz="2600" spc="-1" strike="noStrike">
              <a:solidFill>
                <a:srgbClr val="000000"/>
              </a:solidFill>
              <a:latin typeface="Arial"/>
            </a:endParaRPr>
          </a:p>
        </p:txBody>
      </p:sp>
      <p:sp>
        <p:nvSpPr>
          <p:cNvPr id="394" name="Google Shape;279;p27"/>
          <p:cNvSpPr txBox="1"/>
          <p:nvPr/>
        </p:nvSpPr>
        <p:spPr>
          <a:xfrm>
            <a:off x="5379840" y="1501200"/>
            <a:ext cx="3057120" cy="1382040"/>
          </a:xfrm>
          <a:prstGeom prst="rect">
            <a:avLst/>
          </a:prstGeom>
          <a:noFill/>
          <a:ln w="0">
            <a:noFill/>
          </a:ln>
        </p:spPr>
        <p:txBody>
          <a:bodyPr tIns="91440" bIns="91440" anchor="ctr">
            <a:noAutofit/>
          </a:bodyPr>
          <a:p>
            <a:pPr algn="r">
              <a:lnSpc>
                <a:spcPct val="100000"/>
              </a:lnSpc>
              <a:tabLst>
                <a:tab algn="l" pos="0"/>
              </a:tabLst>
            </a:pPr>
            <a:r>
              <a:rPr b="0" lang="es-AR" sz="7000" spc="-1" strike="noStrike">
                <a:solidFill>
                  <a:srgbClr val="ffffff"/>
                </a:solidFill>
                <a:latin typeface="Montserrat ExtraLight"/>
                <a:ea typeface="Montserrat ExtraLight"/>
              </a:rPr>
              <a:t>03</a:t>
            </a:r>
            <a:endParaRPr b="0" lang="en-US" sz="7000" spc="-1" strike="noStrike">
              <a:solidFill>
                <a:srgbClr val="000000"/>
              </a:solidFill>
              <a:latin typeface="Arial"/>
            </a:endParaRPr>
          </a:p>
        </p:txBody>
      </p:sp>
      <p:sp>
        <p:nvSpPr>
          <p:cNvPr id="395" name="Google Shape;280;p27"/>
          <p:cNvSpPr/>
          <p:nvPr/>
        </p:nvSpPr>
        <p:spPr>
          <a:xfrm>
            <a:off x="0" y="0"/>
            <a:ext cx="4571640" cy="5143320"/>
          </a:xfrm>
          <a:prstGeom prst="frame">
            <a:avLst>
              <a:gd name="adj1" fmla="val 3424"/>
            </a:avLst>
          </a:prstGeom>
          <a:solidFill>
            <a:schemeClr val="l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Google Shape;285;p28"/>
          <p:cNvSpPr txBox="1"/>
          <p:nvPr/>
        </p:nvSpPr>
        <p:spPr>
          <a:xfrm>
            <a:off x="0" y="420120"/>
            <a:ext cx="9142200" cy="914040"/>
          </a:xfrm>
          <a:prstGeom prst="rect">
            <a:avLst/>
          </a:prstGeom>
          <a:noFill/>
          <a:ln w="0">
            <a:noFill/>
          </a:ln>
        </p:spPr>
        <p:txBody>
          <a:bodyPr tIns="91440" bIns="91440">
            <a:noAutofit/>
          </a:bodyPr>
          <a:p>
            <a:pPr algn="ctr">
              <a:lnSpc>
                <a:spcPct val="100000"/>
              </a:lnSpc>
              <a:tabLst>
                <a:tab algn="l" pos="0"/>
              </a:tabLst>
            </a:pPr>
            <a:r>
              <a:rPr b="0" lang="es-AR" sz="2600" spc="-1" strike="noStrike">
                <a:solidFill>
                  <a:srgbClr val="cea6ff"/>
                </a:solidFill>
                <a:latin typeface="Montserrat"/>
                <a:ea typeface="Montserrat"/>
              </a:rPr>
              <a:t>Big Query</a:t>
            </a:r>
            <a:endParaRPr b="0" lang="en-US" sz="2600" spc="-1" strike="noStrike">
              <a:solidFill>
                <a:srgbClr val="000000"/>
              </a:solidFill>
              <a:latin typeface="Arial"/>
            </a:endParaRPr>
          </a:p>
        </p:txBody>
      </p:sp>
      <p:pic>
        <p:nvPicPr>
          <p:cNvPr id="397" name="Google Shape;286;p28" descr=""/>
          <p:cNvPicPr/>
          <p:nvPr/>
        </p:nvPicPr>
        <p:blipFill>
          <a:blip r:embed="rId1"/>
          <a:stretch/>
        </p:blipFill>
        <p:spPr>
          <a:xfrm>
            <a:off x="1546920" y="1190880"/>
            <a:ext cx="6426360" cy="3075120"/>
          </a:xfrm>
          <a:prstGeom prst="rect">
            <a:avLst/>
          </a:prstGeom>
          <a:ln w="0">
            <a:noFill/>
          </a:ln>
        </p:spPr>
      </p:pic>
      <p:sp>
        <p:nvSpPr>
          <p:cNvPr id="398" name="Google Shape;287;p28"/>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Google Shape;292;p29"/>
          <p:cNvSpPr txBox="1"/>
          <p:nvPr/>
        </p:nvSpPr>
        <p:spPr>
          <a:xfrm>
            <a:off x="0" y="321840"/>
            <a:ext cx="9142200" cy="914040"/>
          </a:xfrm>
          <a:prstGeom prst="rect">
            <a:avLst/>
          </a:prstGeom>
          <a:noFill/>
          <a:ln w="0">
            <a:noFill/>
          </a:ln>
        </p:spPr>
        <p:txBody>
          <a:bodyPr tIns="91440" bIns="91440">
            <a:noAutofit/>
          </a:bodyPr>
          <a:p>
            <a:pPr algn="ctr">
              <a:lnSpc>
                <a:spcPct val="100000"/>
              </a:lnSpc>
              <a:tabLst>
                <a:tab algn="l" pos="0"/>
              </a:tabLst>
            </a:pPr>
            <a:r>
              <a:rPr b="0" lang="es-AR" sz="2600" spc="-1" strike="noStrike">
                <a:solidFill>
                  <a:srgbClr val="cea6ff"/>
                </a:solidFill>
                <a:latin typeface="Montserrat"/>
                <a:ea typeface="Montserrat"/>
              </a:rPr>
              <a:t>Big Query</a:t>
            </a:r>
            <a:endParaRPr b="0" lang="en-US" sz="2600" spc="-1" strike="noStrike">
              <a:solidFill>
                <a:srgbClr val="000000"/>
              </a:solidFill>
              <a:latin typeface="Arial"/>
            </a:endParaRPr>
          </a:p>
        </p:txBody>
      </p:sp>
      <p:pic>
        <p:nvPicPr>
          <p:cNvPr id="400" name="Google Shape;293;p29" descr=""/>
          <p:cNvPicPr/>
          <p:nvPr/>
        </p:nvPicPr>
        <p:blipFill>
          <a:blip r:embed="rId1"/>
          <a:stretch/>
        </p:blipFill>
        <p:spPr>
          <a:xfrm>
            <a:off x="1069560" y="1031400"/>
            <a:ext cx="7165800" cy="3180240"/>
          </a:xfrm>
          <a:prstGeom prst="rect">
            <a:avLst/>
          </a:prstGeom>
          <a:ln w="0">
            <a:noFill/>
          </a:ln>
        </p:spPr>
      </p:pic>
      <p:sp>
        <p:nvSpPr>
          <p:cNvPr id="401" name="Google Shape;294;p29"/>
          <p:cNvSpPr/>
          <p:nvPr/>
        </p:nvSpPr>
        <p:spPr>
          <a:xfrm>
            <a:off x="8670960" y="2952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Google Shape;91;p3" descr=""/>
          <p:cNvPicPr/>
          <p:nvPr/>
        </p:nvPicPr>
        <p:blipFill>
          <a:blip r:embed="rId1"/>
          <a:srcRect l="10867" t="4095" r="6040" b="1934"/>
          <a:stretch/>
        </p:blipFill>
        <p:spPr>
          <a:xfrm>
            <a:off x="161640" y="149040"/>
            <a:ext cx="4273560" cy="4832640"/>
          </a:xfrm>
          <a:prstGeom prst="rect">
            <a:avLst/>
          </a:prstGeom>
          <a:ln w="0">
            <a:noFill/>
          </a:ln>
        </p:spPr>
      </p:pic>
      <p:sp>
        <p:nvSpPr>
          <p:cNvPr id="303" name="Google Shape;92;p3"/>
          <p:cNvSpPr txBox="1"/>
          <p:nvPr/>
        </p:nvSpPr>
        <p:spPr>
          <a:xfrm>
            <a:off x="5013360" y="2565720"/>
            <a:ext cx="3423240" cy="628920"/>
          </a:xfrm>
          <a:prstGeom prst="rect">
            <a:avLst/>
          </a:prstGeom>
          <a:noFill/>
          <a:ln w="0">
            <a:noFill/>
          </a:ln>
        </p:spPr>
        <p:txBody>
          <a:bodyPr tIns="91440" bIns="91440" anchor="ctr">
            <a:noAutofit/>
          </a:bodyPr>
          <a:p>
            <a:pPr algn="r">
              <a:lnSpc>
                <a:spcPct val="100000"/>
              </a:lnSpc>
              <a:tabLst>
                <a:tab algn="l" pos="0"/>
              </a:tabLst>
            </a:pPr>
            <a:r>
              <a:rPr b="0" lang="es-AR" sz="2600" spc="-1" strike="noStrike">
                <a:solidFill>
                  <a:srgbClr val="ffffff"/>
                </a:solidFill>
                <a:latin typeface="Montserrat Light"/>
                <a:ea typeface="Montserrat Light"/>
              </a:rPr>
              <a:t>Modelo Relacional</a:t>
            </a:r>
            <a:endParaRPr b="0" lang="en-US" sz="2600" spc="-1" strike="noStrike">
              <a:solidFill>
                <a:srgbClr val="000000"/>
              </a:solidFill>
              <a:latin typeface="Arial"/>
            </a:endParaRPr>
          </a:p>
        </p:txBody>
      </p:sp>
      <p:sp>
        <p:nvSpPr>
          <p:cNvPr id="304" name="Google Shape;93;p3"/>
          <p:cNvSpPr txBox="1"/>
          <p:nvPr/>
        </p:nvSpPr>
        <p:spPr>
          <a:xfrm>
            <a:off x="5379840" y="1501200"/>
            <a:ext cx="3057120" cy="1382040"/>
          </a:xfrm>
          <a:prstGeom prst="rect">
            <a:avLst/>
          </a:prstGeom>
          <a:noFill/>
          <a:ln w="0">
            <a:noFill/>
          </a:ln>
        </p:spPr>
        <p:txBody>
          <a:bodyPr tIns="91440" bIns="91440" anchor="ctr">
            <a:noAutofit/>
          </a:bodyPr>
          <a:p>
            <a:pPr algn="r">
              <a:lnSpc>
                <a:spcPct val="100000"/>
              </a:lnSpc>
              <a:tabLst>
                <a:tab algn="l" pos="0"/>
              </a:tabLst>
            </a:pPr>
            <a:r>
              <a:rPr b="0" lang="es-AR" sz="7000" spc="-1" strike="noStrike">
                <a:solidFill>
                  <a:srgbClr val="ffffff"/>
                </a:solidFill>
                <a:latin typeface="Montserrat ExtraLight"/>
                <a:ea typeface="Montserrat ExtraLight"/>
              </a:rPr>
              <a:t>01</a:t>
            </a:r>
            <a:endParaRPr b="0" lang="en-US" sz="7000" spc="-1" strike="noStrike">
              <a:solidFill>
                <a:srgbClr val="000000"/>
              </a:solidFill>
              <a:latin typeface="Arial"/>
            </a:endParaRPr>
          </a:p>
        </p:txBody>
      </p:sp>
      <p:sp>
        <p:nvSpPr>
          <p:cNvPr id="305" name="Google Shape;94;p3"/>
          <p:cNvSpPr/>
          <p:nvPr/>
        </p:nvSpPr>
        <p:spPr>
          <a:xfrm>
            <a:off x="0" y="0"/>
            <a:ext cx="4571640" cy="5143320"/>
          </a:xfrm>
          <a:prstGeom prst="frame">
            <a:avLst>
              <a:gd name="adj1" fmla="val 3424"/>
            </a:avLst>
          </a:prstGeom>
          <a:solidFill>
            <a:schemeClr val="l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Google Shape;299;p30"/>
          <p:cNvSpPr txBox="1"/>
          <p:nvPr/>
        </p:nvSpPr>
        <p:spPr>
          <a:xfrm>
            <a:off x="321120" y="300960"/>
            <a:ext cx="9142200" cy="914040"/>
          </a:xfrm>
          <a:prstGeom prst="rect">
            <a:avLst/>
          </a:prstGeom>
          <a:noFill/>
          <a:ln w="0">
            <a:noFill/>
          </a:ln>
        </p:spPr>
        <p:txBody>
          <a:bodyPr tIns="91440" bIns="91440">
            <a:noAutofit/>
          </a:bodyPr>
          <a:p>
            <a:pPr>
              <a:lnSpc>
                <a:spcPct val="100000"/>
              </a:lnSpc>
              <a:tabLst>
                <a:tab algn="l" pos="0"/>
              </a:tabLst>
            </a:pPr>
            <a:r>
              <a:rPr b="0" lang="es-AR" sz="2600" spc="-1" strike="noStrike">
                <a:solidFill>
                  <a:srgbClr val="cea6ff"/>
                </a:solidFill>
                <a:latin typeface="Montserrat"/>
                <a:ea typeface="Montserrat"/>
              </a:rPr>
              <a:t>¿Qué otro servicios importantes existen en GCP?</a:t>
            </a:r>
            <a:endParaRPr b="0" lang="en-US" sz="2600" spc="-1" strike="noStrike">
              <a:solidFill>
                <a:srgbClr val="000000"/>
              </a:solidFill>
              <a:latin typeface="Arial"/>
            </a:endParaRPr>
          </a:p>
        </p:txBody>
      </p:sp>
      <p:sp>
        <p:nvSpPr>
          <p:cNvPr id="403" name="Google Shape;300;p30"/>
          <p:cNvSpPr/>
          <p:nvPr/>
        </p:nvSpPr>
        <p:spPr>
          <a:xfrm>
            <a:off x="392400" y="982080"/>
            <a:ext cx="7925400" cy="228204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1" lang="es-AR" sz="1600" spc="-1" strike="noStrike">
                <a:solidFill>
                  <a:srgbClr val="252525"/>
                </a:solidFill>
                <a:latin typeface="Roboto Mono"/>
                <a:ea typeface="Roboto Mono"/>
              </a:rPr>
              <a:t>Cloud Storage</a:t>
            </a:r>
            <a:r>
              <a:rPr b="0" lang="es-AR" sz="1600" spc="-1" strike="noStrike">
                <a:solidFill>
                  <a:srgbClr val="252525"/>
                </a:solidFill>
                <a:latin typeface="Roboto Mono"/>
                <a:ea typeface="Roboto Mono"/>
              </a:rPr>
              <a:t>: Servicio para almacenar y recuperar cualquier cantidad de datos en todo el mundo y en cualquier momento. Cloud Storage se puede utilizar en varias situaciones, como la entrega de contenido de un sitio web, el almacenamiento de datos con fines de archivo y recuperación ante desastres, o la distribución de grandes objetos de datos a los usuarios a través de una descarga directa.</a:t>
            </a:r>
            <a:endParaRPr b="0" lang="en-US" sz="1600" spc="-1" strike="noStrike">
              <a:latin typeface="Arial"/>
            </a:endParaRPr>
          </a:p>
        </p:txBody>
      </p:sp>
      <p:pic>
        <p:nvPicPr>
          <p:cNvPr id="404" name="Google Shape;301;p30" descr="Almacenamiento en la nube con Google Cloud Platform : Intelligence Partner"/>
          <p:cNvPicPr/>
          <p:nvPr/>
        </p:nvPicPr>
        <p:blipFill>
          <a:blip r:embed="rId1"/>
          <a:stretch/>
        </p:blipFill>
        <p:spPr>
          <a:xfrm>
            <a:off x="6283080" y="2952360"/>
            <a:ext cx="2781720" cy="2781720"/>
          </a:xfrm>
          <a:prstGeom prst="rect">
            <a:avLst/>
          </a:prstGeom>
          <a:ln w="0">
            <a:noFill/>
          </a:ln>
        </p:spPr>
      </p:pic>
      <p:sp>
        <p:nvSpPr>
          <p:cNvPr id="405" name="Google Shape;302;p30"/>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Google Shape;307;p31"/>
          <p:cNvSpPr/>
          <p:nvPr/>
        </p:nvSpPr>
        <p:spPr>
          <a:xfrm>
            <a:off x="424800" y="975600"/>
            <a:ext cx="7961040" cy="228132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1" lang="es-AR" sz="1600" spc="-1" strike="noStrike">
                <a:solidFill>
                  <a:srgbClr val="252525"/>
                </a:solidFill>
                <a:latin typeface="Roboto Mono"/>
                <a:ea typeface="Roboto Mono"/>
              </a:rPr>
              <a:t>Compute Engine: </a:t>
            </a:r>
            <a:r>
              <a:rPr b="0" lang="es-AR" sz="1600" spc="-1" strike="noStrike">
                <a:solidFill>
                  <a:srgbClr val="252525"/>
                </a:solidFill>
                <a:latin typeface="Roboto Mono"/>
                <a:ea typeface="Roboto Mono"/>
              </a:rPr>
              <a:t>Servicio de computación seguro y personalizable con el que podemos crear y ejecutar máquinas virtuales en la infraestructura de Google. Los nuevos clientes reciben 300 USD en crédito gratis para invertirlos en Google Cloud. Todos los clientes tienen acceso a una máquina de uso general (instancia f1-micro) cada mes de forma gratuita (Cloud Shell).</a:t>
            </a:r>
            <a:endParaRPr b="0" lang="en-US" sz="1600" spc="-1" strike="noStrike">
              <a:latin typeface="Arial"/>
            </a:endParaRPr>
          </a:p>
        </p:txBody>
      </p:sp>
      <p:pic>
        <p:nvPicPr>
          <p:cNvPr id="407" name="Google Shape;308;p31" descr="Download Google Compute Engine (GCE) Logo in SVG Vector or PNG File Format  - Logo.wine"/>
          <p:cNvPicPr/>
          <p:nvPr/>
        </p:nvPicPr>
        <p:blipFill>
          <a:blip r:embed="rId1"/>
          <a:stretch/>
        </p:blipFill>
        <p:spPr>
          <a:xfrm>
            <a:off x="6344640" y="3242520"/>
            <a:ext cx="2833920" cy="1888920"/>
          </a:xfrm>
          <a:prstGeom prst="rect">
            <a:avLst/>
          </a:prstGeom>
          <a:ln w="0">
            <a:noFill/>
          </a:ln>
        </p:spPr>
      </p:pic>
      <p:sp>
        <p:nvSpPr>
          <p:cNvPr id="408" name="Google Shape;309;p31"/>
          <p:cNvSpPr/>
          <p:nvPr/>
        </p:nvSpPr>
        <p:spPr>
          <a:xfrm>
            <a:off x="480240" y="3587400"/>
            <a:ext cx="4660560" cy="1429560"/>
          </a:xfrm>
          <a:prstGeom prst="rect">
            <a:avLst/>
          </a:prstGeom>
          <a:noFill/>
          <a:ln w="0">
            <a:noFill/>
          </a:ln>
        </p:spPr>
        <p:style>
          <a:lnRef idx="0"/>
          <a:fillRef idx="0"/>
          <a:effectRef idx="0"/>
          <a:fontRef idx="minor"/>
        </p:style>
        <p:txBody>
          <a:bodyPr>
            <a:spAutoFit/>
          </a:bodyPr>
          <a:p>
            <a:pPr>
              <a:lnSpc>
                <a:spcPct val="100000"/>
              </a:lnSpc>
              <a:tabLst>
                <a:tab algn="l" pos="0"/>
              </a:tabLst>
            </a:pPr>
            <a:r>
              <a:rPr b="0" lang="es-AR" sz="1600" spc="-1" strike="noStrike">
                <a:solidFill>
                  <a:srgbClr val="252525"/>
                </a:solidFill>
                <a:latin typeface="Roboto Mono"/>
                <a:ea typeface="Roboto Mono"/>
              </a:rPr>
              <a:t>OTROS! </a:t>
            </a:r>
            <a:endParaRPr b="0" lang="en-US" sz="1600" spc="-1" strike="noStrike">
              <a:latin typeface="Arial"/>
            </a:endParaRPr>
          </a:p>
          <a:p>
            <a:pPr marL="228600" indent="-228240">
              <a:lnSpc>
                <a:spcPct val="150000"/>
              </a:lnSpc>
              <a:buClr>
                <a:srgbClr val="000000"/>
              </a:buClr>
              <a:buFont typeface="Arial"/>
              <a:buChar char="•"/>
              <a:tabLst>
                <a:tab algn="l" pos="0"/>
              </a:tabLst>
            </a:pPr>
            <a:r>
              <a:rPr b="0" lang="es-AR" sz="1600" spc="-1" strike="noStrike">
                <a:solidFill>
                  <a:srgbClr val="252525"/>
                </a:solidFill>
                <a:latin typeface="Roboto Mono"/>
                <a:ea typeface="Roboto Mono"/>
              </a:rPr>
              <a:t>Cloud Functions.</a:t>
            </a:r>
            <a:endParaRPr b="0" lang="en-US" sz="1600" spc="-1" strike="noStrike">
              <a:latin typeface="Arial"/>
            </a:endParaRPr>
          </a:p>
          <a:p>
            <a:pPr marL="228600" indent="-228240">
              <a:lnSpc>
                <a:spcPct val="150000"/>
              </a:lnSpc>
              <a:buClr>
                <a:srgbClr val="000000"/>
              </a:buClr>
              <a:buFont typeface="Arial"/>
              <a:buChar char="•"/>
              <a:tabLst>
                <a:tab algn="l" pos="0"/>
              </a:tabLst>
            </a:pPr>
            <a:r>
              <a:rPr b="0" lang="es-AR" sz="1600" spc="-1" strike="noStrike">
                <a:solidFill>
                  <a:srgbClr val="252525"/>
                </a:solidFill>
                <a:latin typeface="Roboto Mono"/>
                <a:ea typeface="Roboto Mono"/>
              </a:rPr>
              <a:t>Cloud SQL.</a:t>
            </a:r>
            <a:endParaRPr b="0" lang="en-US" sz="1600" spc="-1" strike="noStrike">
              <a:latin typeface="Arial"/>
            </a:endParaRPr>
          </a:p>
          <a:p>
            <a:pPr marL="228600" indent="-228240">
              <a:lnSpc>
                <a:spcPct val="150000"/>
              </a:lnSpc>
              <a:buClr>
                <a:srgbClr val="000000"/>
              </a:buClr>
              <a:buFont typeface="Arial"/>
              <a:buChar char="•"/>
              <a:tabLst>
                <a:tab algn="l" pos="0"/>
              </a:tabLst>
            </a:pPr>
            <a:r>
              <a:rPr b="0" lang="es-AR" sz="1600" spc="-1" strike="noStrike">
                <a:solidFill>
                  <a:srgbClr val="252525"/>
                </a:solidFill>
                <a:latin typeface="Roboto Mono"/>
                <a:ea typeface="Roboto Mono"/>
              </a:rPr>
              <a:t>Data Flow.</a:t>
            </a:r>
            <a:endParaRPr b="0" lang="en-US" sz="1600" spc="-1" strike="noStrike">
              <a:latin typeface="Arial"/>
            </a:endParaRPr>
          </a:p>
        </p:txBody>
      </p:sp>
      <p:sp>
        <p:nvSpPr>
          <p:cNvPr id="409" name="Google Shape;310;p31"/>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410" name="Google Shape;311;p31"/>
          <p:cNvSpPr/>
          <p:nvPr/>
        </p:nvSpPr>
        <p:spPr>
          <a:xfrm>
            <a:off x="321120" y="300960"/>
            <a:ext cx="9142200" cy="9140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s-AR" sz="2600" spc="-1" strike="noStrike">
                <a:solidFill>
                  <a:srgbClr val="cea6ff"/>
                </a:solidFill>
                <a:latin typeface="Montserrat"/>
                <a:ea typeface="Montserrat"/>
              </a:rPr>
              <a:t>¿Qué otro servicios importantes existen en GCP?</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Google Shape;316;p32"/>
          <p:cNvSpPr txBox="1"/>
          <p:nvPr/>
        </p:nvSpPr>
        <p:spPr>
          <a:xfrm>
            <a:off x="-20520" y="454680"/>
            <a:ext cx="9142200" cy="914040"/>
          </a:xfrm>
          <a:prstGeom prst="rect">
            <a:avLst/>
          </a:prstGeom>
          <a:noFill/>
          <a:ln w="0">
            <a:noFill/>
          </a:ln>
        </p:spPr>
        <p:txBody>
          <a:bodyPr tIns="91440" bIns="91440">
            <a:noAutofit/>
          </a:bodyPr>
          <a:p>
            <a:pPr algn="ctr">
              <a:lnSpc>
                <a:spcPct val="100000"/>
              </a:lnSpc>
              <a:tabLst>
                <a:tab algn="l" pos="0"/>
              </a:tabLst>
            </a:pPr>
            <a:r>
              <a:rPr b="0" lang="es-AR" sz="2600" spc="-1" strike="noStrike">
                <a:solidFill>
                  <a:srgbClr val="cea6ff"/>
                </a:solidFill>
                <a:latin typeface="Montserrat"/>
                <a:ea typeface="Montserrat"/>
              </a:rPr>
              <a:t>Buenas Prácticas y Recomendaciones</a:t>
            </a:r>
            <a:endParaRPr b="0" lang="en-US" sz="2600" spc="-1" strike="noStrike">
              <a:solidFill>
                <a:srgbClr val="000000"/>
              </a:solidFill>
              <a:latin typeface="Arial"/>
            </a:endParaRPr>
          </a:p>
        </p:txBody>
      </p:sp>
      <p:sp>
        <p:nvSpPr>
          <p:cNvPr id="412" name="Google Shape;317;p32"/>
          <p:cNvSpPr/>
          <p:nvPr/>
        </p:nvSpPr>
        <p:spPr>
          <a:xfrm>
            <a:off x="257400" y="1141920"/>
            <a:ext cx="8016120" cy="328860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1" lang="es-AR" sz="1400" spc="-1" strike="noStrike">
                <a:solidFill>
                  <a:srgbClr val="252525"/>
                </a:solidFill>
                <a:latin typeface="Roboto Mono"/>
                <a:ea typeface="Roboto Mono"/>
              </a:rPr>
              <a:t>Centrarse en el negocio: </a:t>
            </a:r>
            <a:r>
              <a:rPr b="0" lang="es-AR" sz="1400" spc="-1" strike="noStrike">
                <a:solidFill>
                  <a:srgbClr val="252525"/>
                </a:solidFill>
                <a:latin typeface="Roboto Mono"/>
                <a:ea typeface="Roboto Mono"/>
              </a:rPr>
              <a:t>Hay que concentrarse en la identificación de los requerimientos del negocio y su valor asociado, y usar estos esfuerzos para desarrollar relaciones sólidas con el negocio.</a:t>
            </a:r>
            <a:endParaRPr b="0" lang="en-US" sz="1400" spc="-1" strike="noStrike">
              <a:latin typeface="Arial"/>
            </a:endParaRPr>
          </a:p>
          <a:p>
            <a:pPr algn="just">
              <a:lnSpc>
                <a:spcPct val="150000"/>
              </a:lnSpc>
              <a:tabLst>
                <a:tab algn="l" pos="0"/>
              </a:tabLst>
            </a:pPr>
            <a:endParaRPr b="0" lang="en-US" sz="1400" spc="-1" strike="noStrike">
              <a:latin typeface="Arial"/>
            </a:endParaRPr>
          </a:p>
          <a:p>
            <a:pPr algn="just">
              <a:lnSpc>
                <a:spcPct val="150000"/>
              </a:lnSpc>
              <a:tabLst>
                <a:tab algn="l" pos="0"/>
              </a:tabLst>
            </a:pPr>
            <a:r>
              <a:rPr b="1" lang="es-AR" sz="1400" spc="-1" strike="noStrike">
                <a:solidFill>
                  <a:srgbClr val="252525"/>
                </a:solidFill>
                <a:latin typeface="Roboto Mono"/>
                <a:ea typeface="Roboto Mono"/>
              </a:rPr>
              <a:t>Construir una infraestructura de información adecuada: </a:t>
            </a:r>
            <a:r>
              <a:rPr b="0" lang="es-AR" sz="1400" spc="-1" strike="noStrike">
                <a:solidFill>
                  <a:srgbClr val="252525"/>
                </a:solidFill>
                <a:latin typeface="Roboto Mono"/>
                <a:ea typeface="Roboto Mono"/>
              </a:rPr>
              <a:t>Diseñar una base de información única, integrada, fácil de usar, de alto rendimiento donde se reflejará la amplia gama de requerimientos de negocio identificados en la empresa. </a:t>
            </a:r>
            <a:endParaRPr b="0" lang="en-US" sz="1400" spc="-1" strike="noStrike">
              <a:latin typeface="Arial"/>
            </a:endParaRPr>
          </a:p>
          <a:p>
            <a:pPr algn="just">
              <a:lnSpc>
                <a:spcPct val="150000"/>
              </a:lnSpc>
              <a:tabLst>
                <a:tab algn="l" pos="0"/>
              </a:tabLst>
            </a:pPr>
            <a:endParaRPr b="0" lang="en-US" sz="1400" spc="-1" strike="noStrike">
              <a:latin typeface="Arial"/>
            </a:endParaRPr>
          </a:p>
          <a:p>
            <a:pPr algn="just">
              <a:lnSpc>
                <a:spcPct val="150000"/>
              </a:lnSpc>
              <a:tabLst>
                <a:tab algn="l" pos="0"/>
              </a:tabLst>
            </a:pPr>
            <a:r>
              <a:rPr b="1" lang="es-AR" sz="1400" spc="-1" strike="noStrike">
                <a:solidFill>
                  <a:srgbClr val="252525"/>
                </a:solidFill>
                <a:latin typeface="Roboto Mono"/>
                <a:ea typeface="Roboto Mono"/>
              </a:rPr>
              <a:t>Capacitación del Personal: </a:t>
            </a:r>
            <a:r>
              <a:rPr b="0" lang="es-AR" sz="1400" spc="-1" strike="noStrike">
                <a:solidFill>
                  <a:srgbClr val="252525"/>
                </a:solidFill>
                <a:latin typeface="Roboto Mono"/>
                <a:ea typeface="Roboto Mono"/>
              </a:rPr>
              <a:t>Aplicar conceptos vinculados al mundo del Data Literacy y la alfabetización de datos</a:t>
            </a:r>
            <a:r>
              <a:rPr b="0" lang="es-AR" sz="1400" spc="-1" strike="noStrike">
                <a:solidFill>
                  <a:srgbClr val="28262b"/>
                </a:solidFill>
                <a:latin typeface="Raleway"/>
                <a:ea typeface="Raleway"/>
              </a:rPr>
              <a:t>.</a:t>
            </a:r>
            <a:endParaRPr b="0" lang="en-US" sz="1400" spc="-1" strike="noStrike">
              <a:latin typeface="Arial"/>
            </a:endParaRPr>
          </a:p>
        </p:txBody>
      </p:sp>
      <p:sp>
        <p:nvSpPr>
          <p:cNvPr id="413" name="Google Shape;318;p32"/>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Google Shape;323;p33"/>
          <p:cNvSpPr txBox="1"/>
          <p:nvPr/>
        </p:nvSpPr>
        <p:spPr>
          <a:xfrm>
            <a:off x="36720" y="188640"/>
            <a:ext cx="9142200" cy="914040"/>
          </a:xfrm>
          <a:prstGeom prst="rect">
            <a:avLst/>
          </a:prstGeom>
          <a:noFill/>
          <a:ln w="0">
            <a:noFill/>
          </a:ln>
        </p:spPr>
        <p:txBody>
          <a:bodyPr tIns="91440" bIns="91440">
            <a:noAutofit/>
          </a:bodyPr>
          <a:p>
            <a:pPr algn="ctr">
              <a:lnSpc>
                <a:spcPct val="100000"/>
              </a:lnSpc>
              <a:tabLst>
                <a:tab algn="l" pos="0"/>
              </a:tabLst>
            </a:pPr>
            <a:r>
              <a:rPr b="0" lang="es-AR" sz="2600" spc="-1" strike="noStrike">
                <a:solidFill>
                  <a:srgbClr val="cea6ff"/>
                </a:solidFill>
                <a:latin typeface="Montserrat"/>
                <a:ea typeface="Montserrat"/>
              </a:rPr>
              <a:t>Políticas de costos en GCP</a:t>
            </a:r>
            <a:endParaRPr b="0" lang="en-US" sz="2600" spc="-1" strike="noStrike">
              <a:solidFill>
                <a:srgbClr val="000000"/>
              </a:solidFill>
              <a:latin typeface="Arial"/>
            </a:endParaRPr>
          </a:p>
        </p:txBody>
      </p:sp>
      <p:sp>
        <p:nvSpPr>
          <p:cNvPr id="415" name="Google Shape;324;p33"/>
          <p:cNvSpPr/>
          <p:nvPr/>
        </p:nvSpPr>
        <p:spPr>
          <a:xfrm>
            <a:off x="420480" y="752400"/>
            <a:ext cx="7831440" cy="3101400"/>
          </a:xfrm>
          <a:prstGeom prst="rect">
            <a:avLst/>
          </a:prstGeom>
          <a:noFill/>
          <a:ln w="0">
            <a:noFill/>
          </a:ln>
        </p:spPr>
        <p:style>
          <a:lnRef idx="0"/>
          <a:fillRef idx="0"/>
          <a:effectRef idx="0"/>
          <a:fontRef idx="minor"/>
        </p:style>
        <p:txBody>
          <a:bodyPr>
            <a:spAutoFit/>
          </a:bodyPr>
          <a:p>
            <a:pPr algn="just">
              <a:lnSpc>
                <a:spcPct val="150000"/>
              </a:lnSpc>
              <a:tabLst>
                <a:tab algn="l" pos="0"/>
              </a:tabLst>
            </a:pPr>
            <a:r>
              <a:rPr b="1" lang="es-AR" sz="1200" spc="-1" strike="noStrike">
                <a:solidFill>
                  <a:srgbClr val="252525"/>
                </a:solidFill>
                <a:latin typeface="Roboto Mono"/>
                <a:ea typeface="Roboto Mono"/>
              </a:rPr>
              <a:t>Trabajar con Cuotas:</a:t>
            </a:r>
            <a:endParaRPr b="0" lang="en-US" sz="1200" spc="-1" strike="noStrike">
              <a:latin typeface="Arial"/>
            </a:endParaRPr>
          </a:p>
          <a:p>
            <a:pPr algn="just">
              <a:lnSpc>
                <a:spcPct val="150000"/>
              </a:lnSpc>
              <a:tabLst>
                <a:tab algn="l" pos="0"/>
              </a:tabLst>
            </a:pPr>
            <a:endParaRPr b="0" lang="en-US" sz="1200" spc="-1" strike="noStrike">
              <a:latin typeface="Arial"/>
            </a:endParaRPr>
          </a:p>
          <a:p>
            <a:pPr algn="just">
              <a:lnSpc>
                <a:spcPct val="150000"/>
              </a:lnSpc>
              <a:tabLst>
                <a:tab algn="l" pos="0"/>
              </a:tabLst>
            </a:pPr>
            <a:r>
              <a:rPr b="0" lang="es-AR" sz="1200" spc="-1" strike="noStrike">
                <a:solidFill>
                  <a:srgbClr val="252525"/>
                </a:solidFill>
                <a:latin typeface="Roboto Mono"/>
                <a:ea typeface="Roboto Mono"/>
              </a:rPr>
              <a:t>Google Cloud aplica cuotas sobre el uso de recursos para propietarios de proyectos, lo que establece un límite estricto en relación con qué tanto puede usar tu proyecto un recurso particular de Google Cloud. A continuación, se muestran las cuotas que limitan dos tipos de uso de recursos:</a:t>
            </a:r>
            <a:endParaRPr b="0" lang="en-US" sz="1200" spc="-1" strike="noStrike">
              <a:latin typeface="Arial"/>
            </a:endParaRPr>
          </a:p>
          <a:p>
            <a:pPr algn="just">
              <a:lnSpc>
                <a:spcPct val="150000"/>
              </a:lnSpc>
              <a:tabLst>
                <a:tab algn="l" pos="0"/>
              </a:tabLst>
            </a:pPr>
            <a:endParaRPr b="0" lang="en-US" sz="1200" spc="-1" strike="noStrike">
              <a:latin typeface="Arial"/>
            </a:endParaRPr>
          </a:p>
          <a:p>
            <a:pPr marL="171360" indent="-171000" algn="just">
              <a:lnSpc>
                <a:spcPct val="150000"/>
              </a:lnSpc>
              <a:buClr>
                <a:srgbClr val="000000"/>
              </a:buClr>
              <a:buFont typeface="Arial"/>
              <a:buChar char="•"/>
              <a:tabLst>
                <a:tab algn="l" pos="0"/>
              </a:tabLst>
            </a:pPr>
            <a:r>
              <a:rPr b="0" lang="es-AR" sz="1200" spc="-1" strike="noStrike">
                <a:solidFill>
                  <a:srgbClr val="252525"/>
                </a:solidFill>
                <a:latin typeface="Roboto Mono"/>
                <a:ea typeface="Roboto Mono"/>
              </a:rPr>
              <a:t> </a:t>
            </a:r>
            <a:r>
              <a:rPr b="0" lang="es-AR" sz="1200" spc="-1" strike="noStrike">
                <a:solidFill>
                  <a:srgbClr val="252525"/>
                </a:solidFill>
                <a:latin typeface="Roboto Mono"/>
                <a:ea typeface="Roboto Mono"/>
              </a:rPr>
              <a:t>Cuota de tarifa, como la cantidad de solicitudes a la API por día. Esta cuota se restablece luego de un tiempo especificado, como un minuto o un día.</a:t>
            </a:r>
            <a:endParaRPr b="0" lang="en-US" sz="1200" spc="-1" strike="noStrike">
              <a:latin typeface="Arial"/>
            </a:endParaRPr>
          </a:p>
          <a:p>
            <a:pPr marL="171360" indent="-171000" algn="just">
              <a:lnSpc>
                <a:spcPct val="150000"/>
              </a:lnSpc>
              <a:buClr>
                <a:srgbClr val="000000"/>
              </a:buClr>
              <a:buFont typeface="Arial"/>
              <a:buChar char="•"/>
              <a:tabLst>
                <a:tab algn="l" pos="0"/>
              </a:tabLst>
            </a:pPr>
            <a:r>
              <a:rPr b="0" lang="es-AR" sz="1200" spc="-1" strike="noStrike">
                <a:solidFill>
                  <a:srgbClr val="252525"/>
                </a:solidFill>
                <a:latin typeface="Roboto Mono"/>
                <a:ea typeface="Roboto Mono"/>
              </a:rPr>
              <a:t> </a:t>
            </a:r>
            <a:r>
              <a:rPr b="0" lang="es-AR" sz="1200" spc="-1" strike="noStrike">
                <a:solidFill>
                  <a:srgbClr val="252525"/>
                </a:solidFill>
                <a:latin typeface="Roboto Mono"/>
                <a:ea typeface="Roboto Mono"/>
              </a:rPr>
              <a:t>Cuota de asignación, como el número de máquinas virtuales o balanceadores de cargas que usa tu proyecto. Esta cuota no se restablece con el tiempo y debe retirarse de manera explícita cuando ya no quieras usar el recurso, por ejemplo, mediante el borrado de un clúster de GKE</a:t>
            </a:r>
            <a:endParaRPr b="0" lang="en-US" sz="1200" spc="-1" strike="noStrike">
              <a:latin typeface="Arial"/>
            </a:endParaRPr>
          </a:p>
        </p:txBody>
      </p:sp>
      <p:sp>
        <p:nvSpPr>
          <p:cNvPr id="416" name="Google Shape;325;p33"/>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Google Shape;330;p34"/>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418" name="Google Shape;331;p34"/>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419" name="Google Shape;332;p34" descr="Home | Twin Falls, ID Hands On"/>
          <p:cNvPicPr/>
          <p:nvPr/>
        </p:nvPicPr>
        <p:blipFill>
          <a:blip r:embed="rId1"/>
          <a:stretch/>
        </p:blipFill>
        <p:spPr>
          <a:xfrm>
            <a:off x="808560" y="523080"/>
            <a:ext cx="7526880" cy="4227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Google Shape;99;p4"/>
          <p:cNvSpPr txBox="1"/>
          <p:nvPr/>
        </p:nvSpPr>
        <p:spPr>
          <a:xfrm>
            <a:off x="2909880" y="276480"/>
            <a:ext cx="5914800" cy="993960"/>
          </a:xfrm>
          <a:prstGeom prst="rect">
            <a:avLst/>
          </a:prstGeom>
          <a:noFill/>
          <a:ln w="0">
            <a:noFill/>
          </a:ln>
        </p:spPr>
        <p:txBody>
          <a:bodyPr tIns="91440" bIns="91440">
            <a:normAutofit/>
          </a:bodyPr>
          <a:p>
            <a:pPr algn="just">
              <a:lnSpc>
                <a:spcPct val="150000"/>
              </a:lnSpc>
              <a:tabLst>
                <a:tab algn="l" pos="0"/>
              </a:tabLst>
            </a:pPr>
            <a:r>
              <a:rPr b="0" lang="es-AR" sz="2600" spc="-1" strike="noStrike">
                <a:solidFill>
                  <a:srgbClr val="cea6ff"/>
                </a:solidFill>
                <a:latin typeface="Montserrat"/>
                <a:ea typeface="Montserrat"/>
              </a:rPr>
              <a:t>Modelo Relacional</a:t>
            </a:r>
            <a:endParaRPr b="0" lang="en-US" sz="2600" spc="-1" strike="noStrike">
              <a:solidFill>
                <a:srgbClr val="000000"/>
              </a:solidFill>
              <a:latin typeface="Arial"/>
            </a:endParaRPr>
          </a:p>
        </p:txBody>
      </p:sp>
      <p:sp>
        <p:nvSpPr>
          <p:cNvPr id="307" name="Google Shape;100;p4"/>
          <p:cNvSpPr txBox="1"/>
          <p:nvPr/>
        </p:nvSpPr>
        <p:spPr>
          <a:xfrm>
            <a:off x="318960" y="951840"/>
            <a:ext cx="8096760" cy="3263040"/>
          </a:xfrm>
          <a:prstGeom prst="rect">
            <a:avLst/>
          </a:prstGeom>
          <a:noFill/>
          <a:ln w="0">
            <a:noFill/>
          </a:ln>
        </p:spPr>
        <p:txBody>
          <a:bodyPr tIns="91440" bIns="91440">
            <a:noAutofit/>
          </a:bodyPr>
          <a:p>
            <a:pPr algn="just">
              <a:lnSpc>
                <a:spcPct val="150000"/>
              </a:lnSpc>
              <a:tabLst>
                <a:tab algn="l" pos="0"/>
              </a:tabLst>
            </a:pPr>
            <a:r>
              <a:rPr b="0" lang="es-AR" sz="1600" spc="-1" strike="noStrike">
                <a:solidFill>
                  <a:srgbClr val="252525"/>
                </a:solidFill>
                <a:latin typeface="Roboto Mono"/>
                <a:ea typeface="Roboto Mono"/>
              </a:rPr>
              <a:t>Es una estructura de tablas, las cuales a su vez se relacionan con otras tablas. Su principal característica es no poseer información repetida de forma innecesaria, lo que permite adicionar más información sin llegar a afectar la otra almacenada.</a:t>
            </a:r>
            <a:endParaRPr b="0" lang="en-US" sz="1600" spc="-1" strike="noStrike">
              <a:solidFill>
                <a:srgbClr val="000000"/>
              </a:solidFill>
              <a:latin typeface="Arial"/>
            </a:endParaRPr>
          </a:p>
          <a:p>
            <a:pPr marL="457200" indent="-228240">
              <a:lnSpc>
                <a:spcPct val="115000"/>
              </a:lnSpc>
              <a:tabLst>
                <a:tab algn="l" pos="0"/>
              </a:tabLst>
            </a:pPr>
            <a:endParaRPr b="0" lang="en-US" sz="1600" spc="-1" strike="noStrike">
              <a:solidFill>
                <a:srgbClr val="000000"/>
              </a:solidFill>
              <a:latin typeface="Arial"/>
            </a:endParaRPr>
          </a:p>
          <a:p>
            <a:pPr>
              <a:lnSpc>
                <a:spcPct val="115000"/>
              </a:lnSpc>
              <a:tabLst>
                <a:tab algn="l" pos="0"/>
              </a:tabLst>
            </a:pPr>
            <a:endParaRPr b="0" lang="en-US" sz="1600" spc="-1" strike="noStrike">
              <a:solidFill>
                <a:srgbClr val="000000"/>
              </a:solidFill>
              <a:latin typeface="Arial"/>
            </a:endParaRPr>
          </a:p>
        </p:txBody>
      </p:sp>
      <p:pic>
        <p:nvPicPr>
          <p:cNvPr id="308" name="Google Shape;101;p4" descr=""/>
          <p:cNvPicPr/>
          <p:nvPr/>
        </p:nvPicPr>
        <p:blipFill>
          <a:blip r:embed="rId1"/>
          <a:stretch/>
        </p:blipFill>
        <p:spPr>
          <a:xfrm>
            <a:off x="5317920" y="2645640"/>
            <a:ext cx="3097800" cy="2422800"/>
          </a:xfrm>
          <a:prstGeom prst="rect">
            <a:avLst/>
          </a:prstGeom>
          <a:ln w="0">
            <a:noFill/>
          </a:ln>
        </p:spPr>
      </p:pic>
      <p:sp>
        <p:nvSpPr>
          <p:cNvPr id="309" name="Google Shape;102;p4"/>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Google Shape;107;p5"/>
          <p:cNvSpPr txBox="1"/>
          <p:nvPr/>
        </p:nvSpPr>
        <p:spPr>
          <a:xfrm>
            <a:off x="2909880" y="276480"/>
            <a:ext cx="5914800" cy="993960"/>
          </a:xfrm>
          <a:prstGeom prst="rect">
            <a:avLst/>
          </a:prstGeom>
          <a:noFill/>
          <a:ln w="0">
            <a:noFill/>
          </a:ln>
        </p:spPr>
        <p:txBody>
          <a:bodyPr tIns="91440" bIns="91440">
            <a:normAutofit/>
          </a:bodyPr>
          <a:p>
            <a:pPr algn="just">
              <a:lnSpc>
                <a:spcPct val="150000"/>
              </a:lnSpc>
              <a:tabLst>
                <a:tab algn="l" pos="0"/>
              </a:tabLst>
            </a:pPr>
            <a:r>
              <a:rPr b="0" lang="es-AR" sz="2600" spc="-1" strike="noStrike">
                <a:solidFill>
                  <a:srgbClr val="cea6ff"/>
                </a:solidFill>
                <a:latin typeface="Montserrat"/>
                <a:ea typeface="Montserrat"/>
              </a:rPr>
              <a:t>Modelo Relacional</a:t>
            </a:r>
            <a:endParaRPr b="0" lang="en-US" sz="2600" spc="-1" strike="noStrike">
              <a:solidFill>
                <a:srgbClr val="000000"/>
              </a:solidFill>
              <a:latin typeface="Arial"/>
            </a:endParaRPr>
          </a:p>
        </p:txBody>
      </p:sp>
      <p:sp>
        <p:nvSpPr>
          <p:cNvPr id="311" name="Google Shape;108;p5"/>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12" name="Google Shape;109;p5" descr=""/>
          <p:cNvPicPr/>
          <p:nvPr/>
        </p:nvPicPr>
        <p:blipFill>
          <a:blip r:embed="rId1"/>
          <a:stretch/>
        </p:blipFill>
        <p:spPr>
          <a:xfrm>
            <a:off x="1476720" y="976680"/>
            <a:ext cx="6189840" cy="40762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Google Shape;114;p6"/>
          <p:cNvSpPr/>
          <p:nvPr/>
        </p:nvSpPr>
        <p:spPr>
          <a:xfrm>
            <a:off x="177480" y="727920"/>
            <a:ext cx="8282520" cy="2315880"/>
          </a:xfrm>
          <a:prstGeom prst="rect">
            <a:avLst/>
          </a:prstGeom>
          <a:noFill/>
          <a:ln w="0">
            <a:noFill/>
          </a:ln>
        </p:spPr>
        <p:style>
          <a:lnRef idx="0"/>
          <a:fillRef idx="0"/>
          <a:effectRef idx="0"/>
          <a:fontRef idx="minor"/>
        </p:style>
        <p:txBody>
          <a:bodyPr lIns="68400" rIns="68400" tIns="68400" bIns="68400" anchor="ctr">
            <a:noAutofit/>
          </a:bodyPr>
          <a:p>
            <a:pPr algn="just">
              <a:lnSpc>
                <a:spcPct val="128000"/>
              </a:lnSpc>
              <a:tabLst>
                <a:tab algn="l" pos="0"/>
              </a:tabLst>
            </a:pPr>
            <a:r>
              <a:rPr b="0" lang="es-AR" sz="1600" spc="-1" strike="noStrike">
                <a:solidFill>
                  <a:srgbClr val="252525"/>
                </a:solidFill>
                <a:latin typeface="Roboto Mono"/>
                <a:ea typeface="Roboto Mono"/>
              </a:rPr>
              <a:t>También llamada entidad y en algunos textos relación. Es una estructura compuesta por tuplas (filas, registros) y atributos (campos, columnas).</a:t>
            </a:r>
            <a:endParaRPr b="0" lang="en-US" sz="1600" spc="-1" strike="noStrike">
              <a:latin typeface="Arial"/>
            </a:endParaRPr>
          </a:p>
        </p:txBody>
      </p:sp>
      <p:sp>
        <p:nvSpPr>
          <p:cNvPr id="314" name="Google Shape;115;p6"/>
          <p:cNvSpPr/>
          <p:nvPr/>
        </p:nvSpPr>
        <p:spPr>
          <a:xfrm>
            <a:off x="2296440" y="574920"/>
            <a:ext cx="4550760" cy="532080"/>
          </a:xfrm>
          <a:prstGeom prst="rect">
            <a:avLst/>
          </a:prstGeom>
          <a:noFill/>
          <a:ln w="0">
            <a:noFill/>
          </a:ln>
        </p:spPr>
        <p:style>
          <a:lnRef idx="0"/>
          <a:fillRef idx="0"/>
          <a:effectRef idx="0"/>
          <a:fontRef idx="minor"/>
        </p:style>
        <p:txBody>
          <a:bodyPr lIns="68400" rIns="68400" tIns="68400" bIns="68400">
            <a:noAutofit/>
          </a:bodyPr>
          <a:p>
            <a:pPr algn="ctr">
              <a:lnSpc>
                <a:spcPct val="150000"/>
              </a:lnSpc>
              <a:tabLst>
                <a:tab algn="l" pos="0"/>
              </a:tabLst>
            </a:pPr>
            <a:r>
              <a:rPr b="0" lang="es-AR" sz="2600" spc="-1" strike="noStrike">
                <a:solidFill>
                  <a:srgbClr val="cea6ff"/>
                </a:solidFill>
                <a:latin typeface="Montserrat"/>
                <a:ea typeface="Montserrat"/>
              </a:rPr>
              <a:t>Tablas</a:t>
            </a:r>
            <a:endParaRPr b="0" lang="en-US" sz="2600" spc="-1" strike="noStrike">
              <a:latin typeface="Arial"/>
            </a:endParaRPr>
          </a:p>
        </p:txBody>
      </p:sp>
      <p:pic>
        <p:nvPicPr>
          <p:cNvPr id="315" name="Google Shape;116;p6" descr=""/>
          <p:cNvPicPr/>
          <p:nvPr/>
        </p:nvPicPr>
        <p:blipFill>
          <a:blip r:embed="rId1"/>
          <a:stretch/>
        </p:blipFill>
        <p:spPr>
          <a:xfrm>
            <a:off x="2608920" y="2408400"/>
            <a:ext cx="4550760" cy="2479320"/>
          </a:xfrm>
          <a:prstGeom prst="rect">
            <a:avLst/>
          </a:prstGeom>
          <a:ln w="0">
            <a:noFill/>
          </a:ln>
        </p:spPr>
      </p:pic>
      <p:sp>
        <p:nvSpPr>
          <p:cNvPr id="316" name="Google Shape;117;p6"/>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Google Shape;122;p7"/>
          <p:cNvSpPr/>
          <p:nvPr/>
        </p:nvSpPr>
        <p:spPr>
          <a:xfrm>
            <a:off x="983160" y="1521720"/>
            <a:ext cx="2426400" cy="1029240"/>
          </a:xfrm>
          <a:prstGeom prst="rect">
            <a:avLst/>
          </a:prstGeom>
          <a:noFill/>
          <a:ln w="0">
            <a:noFill/>
          </a:ln>
        </p:spPr>
        <p:style>
          <a:lnRef idx="0"/>
          <a:fillRef idx="0"/>
          <a:effectRef idx="0"/>
          <a:fontRef idx="minor"/>
        </p:style>
        <p:txBody>
          <a:bodyPr lIns="68400" rIns="68400" tIns="68400" bIns="68400" anchor="ctr">
            <a:noAutofit/>
          </a:bodyPr>
          <a:p>
            <a:pPr algn="just">
              <a:lnSpc>
                <a:spcPct val="128000"/>
              </a:lnSpc>
              <a:tabLst>
                <a:tab algn="l" pos="0"/>
              </a:tabLst>
            </a:pPr>
            <a:r>
              <a:rPr b="1" lang="es-AR" sz="1600" spc="-1" strike="noStrike">
                <a:solidFill>
                  <a:srgbClr val="252525"/>
                </a:solidFill>
                <a:latin typeface="Roboto Mono"/>
                <a:ea typeface="Roboto Mono"/>
              </a:rPr>
              <a:t>Uno a uno</a:t>
            </a:r>
            <a:r>
              <a:rPr b="0" lang="es-AR" sz="1600" spc="-1" strike="noStrike">
                <a:solidFill>
                  <a:srgbClr val="252525"/>
                </a:solidFill>
                <a:latin typeface="Roboto Mono"/>
                <a:ea typeface="Roboto Mono"/>
              </a:rPr>
              <a:t>: Cada registro en cada tabla solo aparece una vez.</a:t>
            </a:r>
            <a:endParaRPr b="0" lang="en-US" sz="1600" spc="-1" strike="noStrike">
              <a:latin typeface="Arial"/>
            </a:endParaRPr>
          </a:p>
        </p:txBody>
      </p:sp>
      <p:sp>
        <p:nvSpPr>
          <p:cNvPr id="318" name="Google Shape;123;p7"/>
          <p:cNvSpPr/>
          <p:nvPr/>
        </p:nvSpPr>
        <p:spPr>
          <a:xfrm>
            <a:off x="2637720" y="627480"/>
            <a:ext cx="4550760" cy="532080"/>
          </a:xfrm>
          <a:prstGeom prst="rect">
            <a:avLst/>
          </a:prstGeom>
          <a:noFill/>
          <a:ln w="0">
            <a:noFill/>
          </a:ln>
        </p:spPr>
        <p:style>
          <a:lnRef idx="0"/>
          <a:fillRef idx="0"/>
          <a:effectRef idx="0"/>
          <a:fontRef idx="minor"/>
        </p:style>
        <p:txBody>
          <a:bodyPr lIns="68400" rIns="68400" tIns="68400" bIns="68400">
            <a:noAutofit/>
          </a:bodyPr>
          <a:p>
            <a:pPr>
              <a:lnSpc>
                <a:spcPct val="100000"/>
              </a:lnSpc>
              <a:tabLst>
                <a:tab algn="l" pos="0"/>
              </a:tabLst>
            </a:pPr>
            <a:r>
              <a:rPr b="0" lang="es-AR" sz="2600" spc="-1" strike="noStrike">
                <a:solidFill>
                  <a:srgbClr val="cea6ff"/>
                </a:solidFill>
                <a:latin typeface="Montserrat"/>
                <a:ea typeface="Montserrat"/>
              </a:rPr>
              <a:t>Tipos de relaciones</a:t>
            </a:r>
            <a:endParaRPr b="0" lang="en-US" sz="2600" spc="-1" strike="noStrike">
              <a:latin typeface="Arial"/>
            </a:endParaRPr>
          </a:p>
        </p:txBody>
      </p:sp>
      <p:pic>
        <p:nvPicPr>
          <p:cNvPr id="319" name="Google Shape;124;p7" descr=""/>
          <p:cNvPicPr/>
          <p:nvPr/>
        </p:nvPicPr>
        <p:blipFill>
          <a:blip r:embed="rId1"/>
          <a:stretch/>
        </p:blipFill>
        <p:spPr>
          <a:xfrm>
            <a:off x="4021560" y="1254960"/>
            <a:ext cx="4325040" cy="1414800"/>
          </a:xfrm>
          <a:prstGeom prst="rect">
            <a:avLst/>
          </a:prstGeom>
          <a:ln w="0">
            <a:noFill/>
          </a:ln>
        </p:spPr>
      </p:pic>
      <p:pic>
        <p:nvPicPr>
          <p:cNvPr id="320" name="Google Shape;125;p7" descr=""/>
          <p:cNvPicPr/>
          <p:nvPr/>
        </p:nvPicPr>
        <p:blipFill>
          <a:blip r:embed="rId2"/>
          <a:stretch/>
        </p:blipFill>
        <p:spPr>
          <a:xfrm>
            <a:off x="4056120" y="2943720"/>
            <a:ext cx="4325040" cy="1654560"/>
          </a:xfrm>
          <a:prstGeom prst="rect">
            <a:avLst/>
          </a:prstGeom>
          <a:ln w="0">
            <a:noFill/>
          </a:ln>
        </p:spPr>
      </p:pic>
      <p:sp>
        <p:nvSpPr>
          <p:cNvPr id="321" name="Google Shape;126;p7"/>
          <p:cNvSpPr/>
          <p:nvPr/>
        </p:nvSpPr>
        <p:spPr>
          <a:xfrm>
            <a:off x="991080" y="3486240"/>
            <a:ext cx="2523960" cy="1029240"/>
          </a:xfrm>
          <a:prstGeom prst="rect">
            <a:avLst/>
          </a:prstGeom>
          <a:noFill/>
          <a:ln w="0">
            <a:noFill/>
          </a:ln>
        </p:spPr>
        <p:style>
          <a:lnRef idx="0"/>
          <a:fillRef idx="0"/>
          <a:effectRef idx="0"/>
          <a:fontRef idx="minor"/>
        </p:style>
        <p:txBody>
          <a:bodyPr lIns="68400" rIns="68400" tIns="68400" bIns="68400" anchor="ctr">
            <a:noAutofit/>
          </a:bodyPr>
          <a:p>
            <a:pPr algn="just">
              <a:lnSpc>
                <a:spcPct val="128000"/>
              </a:lnSpc>
              <a:tabLst>
                <a:tab algn="l" pos="0"/>
              </a:tabLst>
            </a:pPr>
            <a:r>
              <a:rPr b="1" lang="es-AR" sz="1600" spc="-1" strike="noStrike">
                <a:solidFill>
                  <a:srgbClr val="252525"/>
                </a:solidFill>
                <a:latin typeface="Roboto Mono"/>
                <a:ea typeface="Roboto Mono"/>
              </a:rPr>
              <a:t>Uno a muchos</a:t>
            </a:r>
            <a:r>
              <a:rPr b="0" lang="es-AR" sz="1600" spc="-1" strike="noStrike">
                <a:solidFill>
                  <a:srgbClr val="252525"/>
                </a:solidFill>
                <a:latin typeface="Roboto Mono"/>
                <a:ea typeface="Roboto Mono"/>
              </a:rPr>
              <a:t>: un registro en una tabla puede tener relación con varios elementos de otra tabla.</a:t>
            </a:r>
            <a:endParaRPr b="0" lang="en-US" sz="1600" spc="-1" strike="noStrike">
              <a:latin typeface="Arial"/>
            </a:endParaRPr>
          </a:p>
        </p:txBody>
      </p:sp>
      <p:sp>
        <p:nvSpPr>
          <p:cNvPr id="322" name="Google Shape;127;p7"/>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Google Shape;132;p8"/>
          <p:cNvSpPr/>
          <p:nvPr/>
        </p:nvSpPr>
        <p:spPr>
          <a:xfrm>
            <a:off x="913680" y="1176120"/>
            <a:ext cx="7558200" cy="871200"/>
          </a:xfrm>
          <a:prstGeom prst="rect">
            <a:avLst/>
          </a:prstGeom>
          <a:noFill/>
          <a:ln w="0">
            <a:noFill/>
          </a:ln>
        </p:spPr>
        <p:style>
          <a:lnRef idx="0"/>
          <a:fillRef idx="0"/>
          <a:effectRef idx="0"/>
          <a:fontRef idx="minor"/>
        </p:style>
        <p:txBody>
          <a:bodyPr lIns="68400" rIns="68400" tIns="68400" bIns="68400" anchor="ctr">
            <a:noAutofit/>
          </a:bodyPr>
          <a:p>
            <a:pPr>
              <a:lnSpc>
                <a:spcPct val="128000"/>
              </a:lnSpc>
              <a:tabLst>
                <a:tab algn="l" pos="0"/>
              </a:tabLst>
            </a:pPr>
            <a:r>
              <a:rPr b="1" lang="es-AR" sz="1600" spc="-1" strike="noStrike">
                <a:solidFill>
                  <a:srgbClr val="252525"/>
                </a:solidFill>
                <a:latin typeface="Roboto Mono"/>
                <a:ea typeface="Roboto Mono"/>
              </a:rPr>
              <a:t>Muchos a muchos</a:t>
            </a:r>
            <a:r>
              <a:rPr b="0" lang="es-AR" sz="1600" spc="-1" strike="noStrike">
                <a:solidFill>
                  <a:srgbClr val="252525"/>
                </a:solidFill>
                <a:latin typeface="Roboto Mono"/>
                <a:ea typeface="Roboto Mono"/>
              </a:rPr>
              <a:t>: Cuando uno o más registros en una tabla puede tener una relación con uno o más elementos de otra tabla</a:t>
            </a:r>
            <a:endParaRPr b="0" lang="en-US" sz="1600" spc="-1" strike="noStrike">
              <a:latin typeface="Arial"/>
            </a:endParaRPr>
          </a:p>
        </p:txBody>
      </p:sp>
      <p:sp>
        <p:nvSpPr>
          <p:cNvPr id="324" name="Google Shape;133;p8"/>
          <p:cNvSpPr/>
          <p:nvPr/>
        </p:nvSpPr>
        <p:spPr>
          <a:xfrm>
            <a:off x="2609280" y="494640"/>
            <a:ext cx="4550760" cy="532080"/>
          </a:xfrm>
          <a:prstGeom prst="rect">
            <a:avLst/>
          </a:prstGeom>
          <a:noFill/>
          <a:ln w="0">
            <a:noFill/>
          </a:ln>
        </p:spPr>
        <p:style>
          <a:lnRef idx="0"/>
          <a:fillRef idx="0"/>
          <a:effectRef idx="0"/>
          <a:fontRef idx="minor"/>
        </p:style>
        <p:txBody>
          <a:bodyPr lIns="68400" rIns="68400" tIns="68400" bIns="68400">
            <a:noAutofit/>
          </a:bodyPr>
          <a:p>
            <a:pPr>
              <a:lnSpc>
                <a:spcPct val="100000"/>
              </a:lnSpc>
              <a:tabLst>
                <a:tab algn="l" pos="0"/>
              </a:tabLst>
            </a:pPr>
            <a:r>
              <a:rPr b="0" lang="es-AR" sz="2600" spc="-1" strike="noStrike">
                <a:solidFill>
                  <a:srgbClr val="cea6ff"/>
                </a:solidFill>
                <a:latin typeface="Montserrat"/>
                <a:ea typeface="Montserrat"/>
              </a:rPr>
              <a:t>Tipos de relaciones</a:t>
            </a:r>
            <a:endParaRPr b="0" lang="en-US" sz="2600" spc="-1" strike="noStrike">
              <a:latin typeface="Arial"/>
            </a:endParaRPr>
          </a:p>
        </p:txBody>
      </p:sp>
      <p:pic>
        <p:nvPicPr>
          <p:cNvPr id="325" name="Google Shape;134;p8" descr=""/>
          <p:cNvPicPr/>
          <p:nvPr/>
        </p:nvPicPr>
        <p:blipFill>
          <a:blip r:embed="rId1"/>
          <a:stretch/>
        </p:blipFill>
        <p:spPr>
          <a:xfrm>
            <a:off x="2068560" y="1985400"/>
            <a:ext cx="5248440" cy="3074400"/>
          </a:xfrm>
          <a:prstGeom prst="rect">
            <a:avLst/>
          </a:prstGeom>
          <a:ln w="0">
            <a:noFill/>
          </a:ln>
        </p:spPr>
      </p:pic>
      <p:sp>
        <p:nvSpPr>
          <p:cNvPr id="326" name="Google Shape;135;p8"/>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Google Shape;140;p9"/>
          <p:cNvSpPr/>
          <p:nvPr/>
        </p:nvSpPr>
        <p:spPr>
          <a:xfrm>
            <a:off x="1175760" y="1261800"/>
            <a:ext cx="6117840" cy="2642760"/>
          </a:xfrm>
          <a:prstGeom prst="rect">
            <a:avLst/>
          </a:prstGeom>
          <a:noFill/>
          <a:ln w="0">
            <a:noFill/>
          </a:ln>
        </p:spPr>
        <p:style>
          <a:lnRef idx="0"/>
          <a:fillRef idx="0"/>
          <a:effectRef idx="0"/>
          <a:fontRef idx="minor"/>
        </p:style>
        <p:txBody>
          <a:bodyPr lIns="68400" rIns="68400" tIns="68400" bIns="68400" anchor="ctr">
            <a:noAutofit/>
          </a:bodyPr>
          <a:p>
            <a:pPr marL="342720" indent="-256680" algn="just">
              <a:lnSpc>
                <a:spcPct val="115000"/>
              </a:lnSpc>
              <a:buClr>
                <a:srgbClr val="222222"/>
              </a:buClr>
              <a:buFont typeface="Helvetica Neue Light"/>
              <a:buChar char="●"/>
            </a:pPr>
            <a:r>
              <a:rPr b="1" lang="es-AR" sz="1600" spc="-1" strike="noStrike">
                <a:solidFill>
                  <a:srgbClr val="252525"/>
                </a:solidFill>
                <a:latin typeface="Roboto Mono"/>
                <a:ea typeface="Roboto Mono"/>
              </a:rPr>
              <a:t>Clave primaria PK: </a:t>
            </a:r>
            <a:r>
              <a:rPr b="0" lang="es-AR" sz="1600" spc="-1" strike="noStrike">
                <a:solidFill>
                  <a:srgbClr val="252525"/>
                </a:solidFill>
                <a:latin typeface="Roboto Mono"/>
                <a:ea typeface="Roboto Mono"/>
              </a:rPr>
              <a:t>también llamada llave primaria o primary key, hace que el registro sea unívoco y obligatoriamente no nulo.</a:t>
            </a:r>
            <a:endParaRPr b="0" lang="en-US" sz="1600" spc="-1" strike="noStrike">
              <a:latin typeface="Arial"/>
            </a:endParaRPr>
          </a:p>
          <a:p>
            <a:pPr marL="342720" algn="just">
              <a:lnSpc>
                <a:spcPct val="115000"/>
              </a:lnSpc>
              <a:tabLst>
                <a:tab algn="l" pos="0"/>
              </a:tabLst>
            </a:pPr>
            <a:endParaRPr b="0" lang="en-US" sz="1600" spc="-1" strike="noStrike">
              <a:latin typeface="Arial"/>
            </a:endParaRPr>
          </a:p>
          <a:p>
            <a:pPr marL="342720" indent="-256680" algn="just">
              <a:lnSpc>
                <a:spcPct val="115000"/>
              </a:lnSpc>
              <a:buClr>
                <a:srgbClr val="222222"/>
              </a:buClr>
              <a:buFont typeface="Helvetica Neue Light"/>
              <a:buChar char="●"/>
              <a:tabLst>
                <a:tab algn="l" pos="0"/>
              </a:tabLst>
            </a:pPr>
            <a:r>
              <a:rPr b="1" lang="es-AR" sz="1600" spc="-1" strike="noStrike">
                <a:solidFill>
                  <a:srgbClr val="252525"/>
                </a:solidFill>
                <a:latin typeface="Roboto Mono"/>
                <a:ea typeface="Roboto Mono"/>
              </a:rPr>
              <a:t>Clave foránea FK: </a:t>
            </a:r>
            <a:r>
              <a:rPr b="0" lang="es-AR" sz="1600" spc="-1" strike="noStrike">
                <a:solidFill>
                  <a:srgbClr val="252525"/>
                </a:solidFill>
                <a:latin typeface="Roboto Mono"/>
                <a:ea typeface="Roboto Mono"/>
              </a:rPr>
              <a:t>también llamada foreign key, clave secundaria o clave externa, puede ser -o no- una clave primaria dentro de la tabla. Su característica es que es el punto de enlace con otra tabla donde está, es primary key.</a:t>
            </a:r>
            <a:endParaRPr b="0" lang="en-US" sz="1600" spc="-1" strike="noStrike">
              <a:latin typeface="Arial"/>
            </a:endParaRPr>
          </a:p>
          <a:p>
            <a:pPr marL="342720" algn="just">
              <a:lnSpc>
                <a:spcPct val="115000"/>
              </a:lnSpc>
              <a:tabLst>
                <a:tab algn="l" pos="0"/>
              </a:tabLst>
            </a:pPr>
            <a:endParaRPr b="0" lang="en-US" sz="1600" spc="-1" strike="noStrike">
              <a:latin typeface="Arial"/>
            </a:endParaRPr>
          </a:p>
          <a:p>
            <a:pPr marL="342720" indent="-252000" algn="just">
              <a:lnSpc>
                <a:spcPct val="115000"/>
              </a:lnSpc>
              <a:buClr>
                <a:srgbClr val="222222"/>
              </a:buClr>
              <a:buFont typeface="Calibri"/>
              <a:buChar char="●"/>
              <a:tabLst>
                <a:tab algn="l" pos="0"/>
              </a:tabLst>
            </a:pPr>
            <a:r>
              <a:rPr b="1" lang="es-AR" sz="1600" spc="-1" strike="noStrike">
                <a:solidFill>
                  <a:srgbClr val="252525"/>
                </a:solidFill>
                <a:latin typeface="Roboto Mono"/>
                <a:ea typeface="Roboto Mono"/>
              </a:rPr>
              <a:t>Clave índice: </a:t>
            </a:r>
            <a:r>
              <a:rPr b="0" lang="es-AR" sz="1600" spc="-1" strike="noStrike">
                <a:solidFill>
                  <a:srgbClr val="252525"/>
                </a:solidFill>
                <a:latin typeface="Roboto Mono"/>
                <a:ea typeface="Roboto Mono"/>
              </a:rPr>
              <a:t>es un campo que facilita la búsqueda dentro de una tabla. Generalmente son campos primary key.</a:t>
            </a:r>
            <a:endParaRPr b="0" lang="en-US" sz="1600" spc="-1" strike="noStrike">
              <a:latin typeface="Arial"/>
            </a:endParaRPr>
          </a:p>
        </p:txBody>
      </p:sp>
      <p:sp>
        <p:nvSpPr>
          <p:cNvPr id="328" name="Google Shape;141;p9"/>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LibreOffice/7.1.6.2$Linux_X86_64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2022-04-23T02:25:44Z</dcterms:modified>
  <cp:revision>1</cp:revision>
  <dc:subject/>
  <dc:title/>
</cp:coreProperties>
</file>